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6" r:id="rId2"/>
    <p:sldMasterId id="2147483673" r:id="rId3"/>
  </p:sldMasterIdLst>
  <p:notesMasterIdLst>
    <p:notesMasterId r:id="rId19"/>
  </p:notesMasterIdLst>
  <p:sldIdLst>
    <p:sldId id="260" r:id="rId4"/>
    <p:sldId id="425" r:id="rId5"/>
    <p:sldId id="309" r:id="rId6"/>
    <p:sldId id="337" r:id="rId7"/>
    <p:sldId id="426" r:id="rId8"/>
    <p:sldId id="433" r:id="rId9"/>
    <p:sldId id="427" r:id="rId10"/>
    <p:sldId id="429" r:id="rId11"/>
    <p:sldId id="428" r:id="rId12"/>
    <p:sldId id="430" r:id="rId13"/>
    <p:sldId id="431" r:id="rId14"/>
    <p:sldId id="432" r:id="rId15"/>
    <p:sldId id="434" r:id="rId16"/>
    <p:sldId id="435" r:id="rId17"/>
    <p:sldId id="307" r:id="rId18"/>
  </p:sldIdLst>
  <p:sldSz cx="10974388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2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3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4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591" algn="l" defTabSz="91423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711" algn="l" defTabSz="91423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830" algn="l" defTabSz="91423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948" algn="l" defTabSz="914238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BCEE2"/>
    <a:srgbClr val="F29505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474" y="126"/>
      </p:cViewPr>
      <p:guideLst>
        <p:guide orient="horz" pos="2160"/>
        <p:guide pos="34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20DDE4D-C497-46B3-BCF6-46E5F0A8333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0659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2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3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4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591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1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0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8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Data Download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Grp="1" noChangeAspect="1"/>
          </p:cNvGraphicFramePr>
          <p:nvPr/>
        </p:nvGraphicFramePr>
        <p:xfrm>
          <a:off x="10" y="1897063"/>
          <a:ext cx="10969625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3" name="Image" r:id="rId3" imgW="9231746" imgH="1205924" progId="">
                  <p:embed/>
                </p:oleObj>
              </mc:Choice>
              <mc:Fallback>
                <p:oleObj name="Image" r:id="rId3" imgW="9231746" imgH="1205924" progId="">
                  <p:embed/>
                  <p:pic>
                    <p:nvPicPr>
                      <p:cNvPr id="0" name="Picture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" y="1897063"/>
                        <a:ext cx="10969625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CB53-3340-4182-B4D0-B0690FD3AB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79510" y="6453188"/>
            <a:ext cx="9593263" cy="341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IT.NRW &amp; Open Data in der Landesverwaltung von Nordrhein-Westfalen - Düsseldorf, 15.01.2019</a:t>
            </a:r>
            <a:endParaRPr lang="de-DE" b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168"/>
            <a:ext cx="10974388" cy="2244877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 hasCustomPrompt="1"/>
          </p:nvPr>
        </p:nvSpPr>
        <p:spPr>
          <a:xfrm>
            <a:off x="647556" y="3573016"/>
            <a:ext cx="9876949" cy="2736304"/>
          </a:xfrm>
          <a:prstGeom prst="rect">
            <a:avLst/>
          </a:prstGeom>
        </p:spPr>
        <p:txBody>
          <a:bodyPr lIns="114111" tIns="57056" rIns="114111" bIns="57056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 smtClean="0"/>
              <a:t>Überschrift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33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168"/>
            <a:ext cx="10974388" cy="2244877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 hasCustomPrompt="1"/>
          </p:nvPr>
        </p:nvSpPr>
        <p:spPr>
          <a:xfrm>
            <a:off x="647556" y="3573016"/>
            <a:ext cx="9876949" cy="2736304"/>
          </a:xfrm>
          <a:prstGeom prst="rect">
            <a:avLst/>
          </a:prstGeom>
        </p:spPr>
        <p:txBody>
          <a:bodyPr lIns="114111" tIns="57056" rIns="114111" bIns="57056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 smtClean="0"/>
              <a:t>Überschrift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389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2"/>
          <p:cNvCxnSpPr>
            <a:cxnSpLocks noChangeShapeType="1"/>
          </p:cNvCxnSpPr>
          <p:nvPr/>
        </p:nvCxnSpPr>
        <p:spPr bwMode="auto">
          <a:xfrm>
            <a:off x="0" y="1125539"/>
            <a:ext cx="10974388" cy="0"/>
          </a:xfrm>
          <a:prstGeom prst="line">
            <a:avLst/>
          </a:prstGeom>
          <a:noFill/>
          <a:ln w="12700" algn="ctr">
            <a:solidFill>
              <a:srgbClr val="006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647796" y="1294580"/>
            <a:ext cx="9678801" cy="622253"/>
          </a:xfrm>
          <a:prstGeom prst="rect">
            <a:avLst/>
          </a:prstGeom>
          <a:noFill/>
          <a:ln>
            <a:noFill/>
          </a:ln>
        </p:spPr>
        <p:txBody>
          <a:bodyPr lIns="114111" tIns="57056" rIns="114111" bIns="57056"/>
          <a:lstStyle>
            <a:lvl1pPr>
              <a:defRPr sz="3500" b="0">
                <a:ln>
                  <a:noFill/>
                </a:ln>
                <a:solidFill>
                  <a:srgbClr val="00649C"/>
                </a:solidFill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47796" y="2060857"/>
            <a:ext cx="9678801" cy="4031977"/>
          </a:xfrm>
          <a:prstGeom prst="rect">
            <a:avLst/>
          </a:prstGeom>
        </p:spPr>
        <p:txBody>
          <a:bodyPr lIns="114111" tIns="57056" rIns="114111" bIns="57056"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94" y="6453188"/>
            <a:ext cx="34676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8404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fld id="{20C080A6-C62D-475C-8219-E881E4EF168C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80295" y="6453188"/>
            <a:ext cx="9246302" cy="3413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l"/>
            <a:r>
              <a:rPr lang="de-DE" smtClean="0">
                <a:solidFill>
                  <a:prstClr val="black"/>
                </a:solidFill>
              </a:rPr>
              <a:t>IT.NRW &amp; Open Data in der Landesverwaltung von Nordrhein-Westfalen - Düsseldorf, 15.01.2019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11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l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9" y="1103515"/>
            <a:ext cx="10974389" cy="5202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rgbClr val="006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14111" tIns="57056" rIns="114111" bIns="57056" numCol="1" rtlCol="0" anchor="t" anchorCtr="0" compatLnSpc="1">
            <a:prstTxWarp prst="textNoShape">
              <a:avLst/>
            </a:prstTxWarp>
          </a:bodyPr>
          <a:lstStyle/>
          <a:p>
            <a:pPr algn="ctr" defTabSz="1141113"/>
            <a:endParaRPr lang="de-DE" sz="22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94" y="6453188"/>
            <a:ext cx="34676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8404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fld id="{20C080A6-C62D-475C-8219-E881E4EF168C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80295" y="6453188"/>
            <a:ext cx="9246302" cy="3413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l"/>
            <a:r>
              <a:rPr lang="de-DE" smtClean="0">
                <a:solidFill>
                  <a:prstClr val="black"/>
                </a:solidFill>
              </a:rPr>
              <a:t>IT.NRW &amp; Open Data in der Landesverwaltung von Nordrhein-Westfalen - Düsseldorf, 15.01.2019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4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feld mit hell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1122" y="1099341"/>
            <a:ext cx="10974388" cy="5202000"/>
          </a:xfrm>
          <a:prstGeom prst="rect">
            <a:avLst/>
          </a:prstGeom>
          <a:solidFill>
            <a:srgbClr val="00649C"/>
          </a:solidFill>
          <a:ln>
            <a:solidFill>
              <a:srgbClr val="00649C"/>
            </a:solidFill>
          </a:ln>
        </p:spPr>
        <p:txBody>
          <a:bodyPr lIns="114111" tIns="57056" rIns="114111" bIns="57056" anchor="ctr"/>
          <a:lstStyle>
            <a:lvl1pPr algn="ctr">
              <a:defRPr sz="4500" b="0" i="0" baseline="0">
                <a:ln>
                  <a:noFill/>
                </a:ln>
                <a:solidFill>
                  <a:srgbClr val="CBDAEC"/>
                </a:solidFill>
                <a:latin typeface="+mj-lt"/>
              </a:defRPr>
            </a:lvl1pPr>
          </a:lstStyle>
          <a:p>
            <a:r>
              <a:rPr lang="de-DE" dirty="0" smtClean="0">
                <a:solidFill>
                  <a:srgbClr val="C5EAFF"/>
                </a:solidFill>
              </a:rPr>
              <a:t>Text</a:t>
            </a:r>
            <a:endParaRPr lang="de-DE" dirty="0">
              <a:ln>
                <a:solidFill>
                  <a:srgbClr val="CCECFF"/>
                </a:solidFill>
              </a:ln>
              <a:solidFill>
                <a:srgbClr val="C5EA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94" y="6453188"/>
            <a:ext cx="34676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8404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fld id="{20C080A6-C62D-475C-8219-E881E4EF168C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80295" y="6453188"/>
            <a:ext cx="9246302" cy="3413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l"/>
            <a:r>
              <a:rPr lang="de-DE" smtClean="0">
                <a:solidFill>
                  <a:prstClr val="black"/>
                </a:solidFill>
              </a:rPr>
              <a:t>IT.NRW &amp; Open Data in der Landesverwaltung von Nordrhein-Westfalen - Düsseldorf, 15.01.2019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8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2"/>
          <p:cNvCxnSpPr>
            <a:cxnSpLocks noChangeShapeType="1"/>
          </p:cNvCxnSpPr>
          <p:nvPr userDrawn="1"/>
        </p:nvCxnSpPr>
        <p:spPr bwMode="auto">
          <a:xfrm>
            <a:off x="10" y="981075"/>
            <a:ext cx="10969625" cy="0"/>
          </a:xfrm>
          <a:prstGeom prst="line">
            <a:avLst/>
          </a:prstGeom>
          <a:noFill/>
          <a:ln w="50800" algn="ctr">
            <a:solidFill>
              <a:srgbClr val="0064AD"/>
            </a:solidFill>
            <a:round/>
            <a:headEnd/>
            <a:tailEnd/>
          </a:ln>
        </p:spPr>
      </p:cxnSp>
      <p:cxnSp>
        <p:nvCxnSpPr>
          <p:cNvPr id="3" name="Gerade Verbindung 34"/>
          <p:cNvCxnSpPr>
            <a:cxnSpLocks noChangeShapeType="1"/>
          </p:cNvCxnSpPr>
          <p:nvPr userDrawn="1"/>
        </p:nvCxnSpPr>
        <p:spPr bwMode="auto">
          <a:xfrm>
            <a:off x="10" y="6284913"/>
            <a:ext cx="10969625" cy="0"/>
          </a:xfrm>
          <a:prstGeom prst="line">
            <a:avLst/>
          </a:prstGeom>
          <a:noFill/>
          <a:ln w="50800" algn="ctr">
            <a:solidFill>
              <a:srgbClr val="0064AD"/>
            </a:solidFill>
            <a:round/>
            <a:headEnd/>
            <a:tailEnd/>
          </a:ln>
        </p:spPr>
      </p:cxnSp>
      <p:sp>
        <p:nvSpPr>
          <p:cNvPr id="4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C03C2-7D13-4BF7-B977-B5751F1323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79510" y="6453188"/>
            <a:ext cx="9593263" cy="3413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IT.NRW &amp; Open Data in der Landesverwaltung von Nordrhein-Westfalen - Düsseldorf, 15.01.2019</a:t>
            </a:r>
            <a:endParaRPr lang="de-DE" b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168"/>
            <a:ext cx="10974388" cy="2244877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 hasCustomPrompt="1"/>
          </p:nvPr>
        </p:nvSpPr>
        <p:spPr>
          <a:xfrm>
            <a:off x="647556" y="3573016"/>
            <a:ext cx="9876949" cy="2736304"/>
          </a:xfrm>
          <a:prstGeom prst="rect">
            <a:avLst/>
          </a:prstGeom>
        </p:spPr>
        <p:txBody>
          <a:bodyPr lIns="114104" tIns="57052" rIns="114104" bIns="57052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 smtClean="0"/>
              <a:t>Überschrift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44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168"/>
            <a:ext cx="10974388" cy="2244877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 hasCustomPrompt="1"/>
          </p:nvPr>
        </p:nvSpPr>
        <p:spPr>
          <a:xfrm>
            <a:off x="647556" y="3573016"/>
            <a:ext cx="9876949" cy="2736304"/>
          </a:xfrm>
          <a:prstGeom prst="rect">
            <a:avLst/>
          </a:prstGeom>
        </p:spPr>
        <p:txBody>
          <a:bodyPr lIns="114104" tIns="57052" rIns="114104" bIns="57052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 smtClean="0"/>
              <a:t>Überschrift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876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168"/>
            <a:ext cx="10974388" cy="2244877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 hasCustomPrompt="1"/>
          </p:nvPr>
        </p:nvSpPr>
        <p:spPr>
          <a:xfrm>
            <a:off x="647556" y="3573016"/>
            <a:ext cx="9876949" cy="2736304"/>
          </a:xfrm>
          <a:prstGeom prst="rect">
            <a:avLst/>
          </a:prstGeom>
        </p:spPr>
        <p:txBody>
          <a:bodyPr lIns="114104" tIns="57052" rIns="114104" bIns="57052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 smtClean="0"/>
              <a:t>Überschrift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5660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 Verbindung 2"/>
          <p:cNvCxnSpPr>
            <a:cxnSpLocks noChangeShapeType="1"/>
          </p:cNvCxnSpPr>
          <p:nvPr/>
        </p:nvCxnSpPr>
        <p:spPr bwMode="auto">
          <a:xfrm>
            <a:off x="0" y="1125539"/>
            <a:ext cx="10974388" cy="0"/>
          </a:xfrm>
          <a:prstGeom prst="line">
            <a:avLst/>
          </a:prstGeom>
          <a:noFill/>
          <a:ln w="12700" algn="ctr">
            <a:solidFill>
              <a:srgbClr val="0065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647796" y="1294580"/>
            <a:ext cx="9678801" cy="622253"/>
          </a:xfrm>
          <a:prstGeom prst="rect">
            <a:avLst/>
          </a:prstGeom>
          <a:noFill/>
          <a:ln>
            <a:noFill/>
          </a:ln>
        </p:spPr>
        <p:txBody>
          <a:bodyPr lIns="114104" tIns="57052" rIns="114104" bIns="57052"/>
          <a:lstStyle>
            <a:lvl1pPr>
              <a:defRPr sz="3500" b="0">
                <a:ln>
                  <a:noFill/>
                </a:ln>
                <a:solidFill>
                  <a:srgbClr val="00649C"/>
                </a:solidFill>
                <a:latin typeface="+mj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647796" y="2060861"/>
            <a:ext cx="9678801" cy="4031977"/>
          </a:xfrm>
          <a:prstGeom prst="rect">
            <a:avLst/>
          </a:prstGeom>
        </p:spPr>
        <p:txBody>
          <a:bodyPr lIns="114104" tIns="57052" rIns="114104" bIns="57052"/>
          <a:lstStyle>
            <a:lvl1pPr>
              <a:defRPr sz="25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94" y="6453188"/>
            <a:ext cx="34676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84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fld id="{20C080A6-C62D-475C-8219-E881E4EF168C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80295" y="6453188"/>
            <a:ext cx="9246302" cy="3413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 dirty="0" err="1" smtClean="0">
                <a:solidFill>
                  <a:prstClr val="black"/>
                </a:solidFill>
              </a:rPr>
              <a:t>GEOportal.NRW</a:t>
            </a:r>
            <a:r>
              <a:rPr lang="de-DE" dirty="0" smtClean="0">
                <a:solidFill>
                  <a:prstClr val="black"/>
                </a:solidFill>
              </a:rPr>
              <a:t>							22. Mai 2019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9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l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 bwMode="auto">
          <a:xfrm>
            <a:off x="13" y="1103515"/>
            <a:ext cx="10974389" cy="5202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rgbClr val="00649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14104" tIns="57052" rIns="114104" bIns="57052" numCol="1" rtlCol="0" anchor="t" anchorCtr="0" compatLnSpc="1">
            <a:prstTxWarp prst="textNoShape">
              <a:avLst/>
            </a:prstTxWarp>
          </a:bodyPr>
          <a:lstStyle/>
          <a:p>
            <a:pPr algn="ctr" defTabSz="1141038"/>
            <a:endParaRPr lang="de-DE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94" y="6453188"/>
            <a:ext cx="34676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84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fld id="{20C080A6-C62D-475C-8219-E881E4EF168C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80295" y="6453188"/>
            <a:ext cx="9246302" cy="3413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l"/>
            <a:r>
              <a:rPr lang="de-DE" smtClean="0">
                <a:solidFill>
                  <a:prstClr val="black"/>
                </a:solidFill>
              </a:rPr>
              <a:t>IT.NRW &amp; Open Data in der Landesverwaltung von Nordrhein-Westfalen - Düsseldorf, 15.01.2019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4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feld mit hell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1122" y="1099341"/>
            <a:ext cx="10974388" cy="5202000"/>
          </a:xfrm>
          <a:prstGeom prst="rect">
            <a:avLst/>
          </a:prstGeom>
          <a:solidFill>
            <a:srgbClr val="00649C"/>
          </a:solidFill>
          <a:ln>
            <a:solidFill>
              <a:srgbClr val="00649C"/>
            </a:solidFill>
          </a:ln>
        </p:spPr>
        <p:txBody>
          <a:bodyPr lIns="114104" tIns="57052" rIns="114104" bIns="57052" anchor="ctr"/>
          <a:lstStyle>
            <a:lvl1pPr algn="ctr">
              <a:defRPr sz="4500" b="0" i="0" baseline="0">
                <a:ln>
                  <a:noFill/>
                </a:ln>
                <a:solidFill>
                  <a:srgbClr val="CBDAEC"/>
                </a:solidFill>
                <a:latin typeface="+mj-lt"/>
              </a:defRPr>
            </a:lvl1pPr>
          </a:lstStyle>
          <a:p>
            <a:r>
              <a:rPr lang="de-DE" dirty="0" smtClean="0">
                <a:solidFill>
                  <a:srgbClr val="C5EAFF"/>
                </a:solidFill>
              </a:rPr>
              <a:t>Text</a:t>
            </a:r>
            <a:endParaRPr lang="de-DE" dirty="0">
              <a:ln>
                <a:solidFill>
                  <a:srgbClr val="CCECFF"/>
                </a:solidFill>
              </a:ln>
              <a:solidFill>
                <a:srgbClr val="C5EA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94" y="6453188"/>
            <a:ext cx="34676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84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fld id="{20C080A6-C62D-475C-8219-E881E4EF168C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80295" y="6453188"/>
            <a:ext cx="9246302" cy="3413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l"/>
            <a:r>
              <a:rPr lang="de-DE" smtClean="0">
                <a:solidFill>
                  <a:prstClr val="black"/>
                </a:solidFill>
              </a:rPr>
              <a:t>IT.NRW &amp; Open Data in der Landesverwaltung von Nordrhein-Westfalen - Düsseldorf, 15.01.2019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168"/>
            <a:ext cx="10974388" cy="2244877"/>
          </a:xfrm>
          <a:prstGeom prst="rect">
            <a:avLst/>
          </a:prstGeom>
        </p:spPr>
      </p:pic>
      <p:sp>
        <p:nvSpPr>
          <p:cNvPr id="6" name="Titel 3"/>
          <p:cNvSpPr>
            <a:spLocks noGrp="1"/>
          </p:cNvSpPr>
          <p:nvPr>
            <p:ph type="title" hasCustomPrompt="1"/>
          </p:nvPr>
        </p:nvSpPr>
        <p:spPr>
          <a:xfrm>
            <a:off x="647556" y="3573016"/>
            <a:ext cx="9876949" cy="2736304"/>
          </a:xfrm>
          <a:prstGeom prst="rect">
            <a:avLst/>
          </a:prstGeom>
        </p:spPr>
        <p:txBody>
          <a:bodyPr lIns="114111" tIns="57056" rIns="114111" bIns="57056"/>
          <a:lstStyle>
            <a:lvl1pPr>
              <a:defRPr sz="4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 smtClean="0"/>
              <a:t>Überschrift</a:t>
            </a:r>
            <a:br>
              <a:rPr lang="de-DE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0882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0" y="6453188"/>
            <a:ext cx="2506664" cy="3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00" b="1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IT.NRW &amp; Open Data in der Landesverwaltung von Nordrhein-Westfalen - Düsseldorf, 15.01.2019</a:t>
            </a:r>
            <a:endParaRPr lang="de-DE" b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" y="6453188"/>
            <a:ext cx="346075" cy="3413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00">
                <a:latin typeface="Arial" pitchFamily="34" charset="0"/>
              </a:defRPr>
            </a:lvl1pPr>
          </a:lstStyle>
          <a:p>
            <a:pPr>
              <a:defRPr/>
            </a:pPr>
            <a:fld id="{AF5FC94E-7D82-4DD5-B9CF-7BE9462BA9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9" name="Grafik 5"/>
          <p:cNvSpPr>
            <a:spLocks noChangeAspect="1"/>
          </p:cNvSpPr>
          <p:nvPr userDrawn="1"/>
        </p:nvSpPr>
        <p:spPr bwMode="auto">
          <a:xfrm>
            <a:off x="9650423" y="404823"/>
            <a:ext cx="6556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0" rIns="91426" bIns="45710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7758116" y="120660"/>
            <a:ext cx="2681288" cy="4000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6" tIns="45710" rIns="91426" bIns="45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000" b="1" dirty="0" smtClean="0"/>
              <a:t>Information und Technik</a:t>
            </a:r>
            <a:br>
              <a:rPr lang="de-DE" sz="1000" b="1" dirty="0" smtClean="0"/>
            </a:br>
            <a:r>
              <a:rPr lang="de-DE" sz="1000" b="1" dirty="0" smtClean="0"/>
              <a:t>Nordrhein-Westfalen</a:t>
            </a:r>
            <a:endParaRPr lang="de-DE" sz="1000" dirty="0" smtClean="0"/>
          </a:p>
        </p:txBody>
      </p:sp>
      <p:pic>
        <p:nvPicPr>
          <p:cNvPr id="1030" name="Picture 7" descr="Wappen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88" y="177800"/>
            <a:ext cx="5429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5pPr>
      <a:lvl6pPr marL="45712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6pPr>
      <a:lvl7pPr marL="914238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7pPr>
      <a:lvl8pPr marL="137136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8pPr>
      <a:lvl9pPr marL="1828478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9pPr>
    </p:titleStyle>
    <p:bodyStyle>
      <a:lvl1pPr marL="342839" indent="-342839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818" indent="-2857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2799" indent="-228560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599917" indent="-22856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034" indent="-22856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151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71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90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509" indent="-22856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2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8" algn="l" defTabSz="9142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8" algn="l" defTabSz="9142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1" algn="l" defTabSz="9142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1" algn="l" defTabSz="9142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0" algn="l" defTabSz="9142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8" algn="l" defTabSz="91423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94" y="6453188"/>
            <a:ext cx="34676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8401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fld id="{20C080A6-C62D-475C-8219-E881E4EF168C}" type="slidenum">
              <a:rPr lang="de-DE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8" name="Text Box 31"/>
          <p:cNvSpPr txBox="1">
            <a:spLocks noChangeArrowheads="1"/>
          </p:cNvSpPr>
          <p:nvPr/>
        </p:nvSpPr>
        <p:spPr bwMode="auto">
          <a:xfrm>
            <a:off x="8079857" y="350845"/>
            <a:ext cx="1728262" cy="42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06" tIns="57053" rIns="114106" bIns="570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000" b="1" dirty="0" smtClean="0">
                <a:solidFill>
                  <a:prstClr val="black"/>
                </a:solidFill>
              </a:rPr>
              <a:t>Information und Technik</a:t>
            </a:r>
            <a:br>
              <a:rPr lang="de-DE" sz="1000" b="1" dirty="0" smtClean="0">
                <a:solidFill>
                  <a:prstClr val="black"/>
                </a:solidFill>
              </a:rPr>
            </a:br>
            <a:r>
              <a:rPr lang="de-DE" sz="1000" b="1" dirty="0" smtClean="0">
                <a:solidFill>
                  <a:prstClr val="black"/>
                </a:solidFill>
              </a:rPr>
              <a:t>Nordrhein-Westfalen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052" y="404284"/>
            <a:ext cx="492333" cy="577512"/>
          </a:xfrm>
          <a:prstGeom prst="rect">
            <a:avLst/>
          </a:prstGeom>
        </p:spPr>
      </p:pic>
      <p:sp>
        <p:nvSpPr>
          <p:cNvPr id="7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80295" y="6453188"/>
            <a:ext cx="9246302" cy="341312"/>
          </a:xfrm>
          <a:prstGeom prst="rect">
            <a:avLst/>
          </a:prstGeom>
        </p:spPr>
        <p:txBody>
          <a:bodyPr lIns="114106" tIns="57053" rIns="114106" bIns="57053"/>
          <a:lstStyle>
            <a:lvl1pPr>
              <a:defRPr sz="1000"/>
            </a:lvl1pPr>
          </a:lstStyle>
          <a:p>
            <a:r>
              <a:rPr lang="de-DE" smtClean="0">
                <a:solidFill>
                  <a:prstClr val="black"/>
                </a:solidFill>
                <a:latin typeface="Arial" pitchFamily="34" charset="0"/>
              </a:rPr>
              <a:t>IT.NRW &amp; Open Data in der Landesverwaltung von Nordrhein-Westfalen - Düsseldorf, 15.01.2019</a:t>
            </a:r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3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-BoldM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-BoldM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-BoldM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-BoldMT" charset="0"/>
        </a:defRPr>
      </a:lvl5pPr>
      <a:lvl6pPr marL="57053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-BoldMT" charset="0"/>
        </a:defRPr>
      </a:lvl6pPr>
      <a:lvl7pPr marL="1141063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-BoldMT" charset="0"/>
        </a:defRPr>
      </a:lvl7pPr>
      <a:lvl8pPr marL="1711588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-BoldMT" charset="0"/>
        </a:defRPr>
      </a:lvl8pPr>
      <a:lvl9pPr marL="228212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-BoldMT" charset="0"/>
        </a:defRPr>
      </a:lvl9pPr>
    </p:titleStyle>
    <p:bodyStyle>
      <a:lvl1pPr marL="427896" indent="-427896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927115" indent="-35658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426325" indent="-285266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996851" indent="-285266" algn="l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567385" indent="-285266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3137913" indent="-285266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3708441" indent="-285266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4278971" indent="-285266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4849503" indent="-285266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1410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30" algn="l" defTabSz="11410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63" algn="l" defTabSz="11410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588" algn="l" defTabSz="11410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120" algn="l" defTabSz="11410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647" algn="l" defTabSz="11410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179" algn="l" defTabSz="11410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3707" algn="l" defTabSz="11410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237" algn="l" defTabSz="114106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94" y="6453188"/>
            <a:ext cx="34676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8404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fld id="{20C080A6-C62D-475C-8219-E881E4EF168C}" type="slidenum">
              <a:rPr lang="de-DE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28" name="Text Box 31"/>
          <p:cNvSpPr txBox="1">
            <a:spLocks noChangeArrowheads="1"/>
          </p:cNvSpPr>
          <p:nvPr/>
        </p:nvSpPr>
        <p:spPr bwMode="auto">
          <a:xfrm>
            <a:off x="8079857" y="350844"/>
            <a:ext cx="1728262" cy="42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14111" tIns="57056" rIns="114111" bIns="570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000" b="1" dirty="0" smtClean="0">
                <a:solidFill>
                  <a:prstClr val="black"/>
                </a:solidFill>
              </a:rPr>
              <a:t>Information und Technik</a:t>
            </a:r>
            <a:br>
              <a:rPr lang="de-DE" sz="1000" b="1" dirty="0" smtClean="0">
                <a:solidFill>
                  <a:prstClr val="black"/>
                </a:solidFill>
              </a:rPr>
            </a:br>
            <a:r>
              <a:rPr lang="de-DE" sz="1000" b="1" dirty="0" smtClean="0">
                <a:solidFill>
                  <a:prstClr val="black"/>
                </a:solidFill>
              </a:rPr>
              <a:t>Nordrhein-Westfalen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052" y="404284"/>
            <a:ext cx="492333" cy="577512"/>
          </a:xfrm>
          <a:prstGeom prst="rect">
            <a:avLst/>
          </a:prstGeom>
        </p:spPr>
      </p:pic>
      <p:sp>
        <p:nvSpPr>
          <p:cNvPr id="7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080295" y="6453188"/>
            <a:ext cx="9246302" cy="341312"/>
          </a:xfrm>
          <a:prstGeom prst="rect">
            <a:avLst/>
          </a:prstGeom>
        </p:spPr>
        <p:txBody>
          <a:bodyPr lIns="114111" tIns="57056" rIns="114111" bIns="57056"/>
          <a:lstStyle>
            <a:lvl1pPr>
              <a:defRPr sz="1000"/>
            </a:lvl1pPr>
          </a:lstStyle>
          <a:p>
            <a:r>
              <a:rPr lang="de-DE" smtClean="0">
                <a:solidFill>
                  <a:prstClr val="black"/>
                </a:solidFill>
                <a:latin typeface="Arial" pitchFamily="34" charset="0"/>
              </a:rPr>
              <a:t>IT.NRW &amp; Open Data in der Landesverwaltung von Nordrhein-Westfalen - Düsseldorf, 15.01.2019</a:t>
            </a:r>
            <a:endParaRPr lang="de-DE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6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-BoldM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-BoldM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-BoldM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-BoldMT" charset="0"/>
        </a:defRPr>
      </a:lvl5pPr>
      <a:lvl6pPr marL="57055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-BoldMT" charset="0"/>
        </a:defRPr>
      </a:lvl6pPr>
      <a:lvl7pPr marL="1141113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-BoldMT" charset="0"/>
        </a:defRPr>
      </a:lvl7pPr>
      <a:lvl8pPr marL="1711664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-BoldMT" charset="0"/>
        </a:defRPr>
      </a:lvl8pPr>
      <a:lvl9pPr marL="228222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-BoldMT" charset="0"/>
        </a:defRPr>
      </a:lvl9pPr>
    </p:titleStyle>
    <p:bodyStyle>
      <a:lvl1pPr marL="427916" indent="-427916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927155" indent="-356600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426389" indent="-285278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996941" indent="-285278" algn="l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4pPr>
      <a:lvl5pPr marL="2567499" indent="-285278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5pPr>
      <a:lvl6pPr marL="3138053" indent="-285278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6pPr>
      <a:lvl7pPr marL="3708607" indent="-285278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7pPr>
      <a:lvl8pPr marL="4279163" indent="-285278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8pPr>
      <a:lvl9pPr marL="4849718" indent="-285278" algn="l" rtl="0" eaLnBrk="1" fontAlgn="base" hangingPunct="1">
        <a:spcBef>
          <a:spcPct val="20000"/>
        </a:spcBef>
        <a:spcAft>
          <a:spcPct val="0"/>
        </a:spcAft>
        <a:buChar char="»"/>
        <a:defRPr sz="25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1411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555" algn="l" defTabSz="11411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13" algn="l" defTabSz="11411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1664" algn="l" defTabSz="11411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221" algn="l" defTabSz="11411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2775" algn="l" defTabSz="11411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331" algn="l" defTabSz="11411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3886" algn="l" defTabSz="11411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4441" algn="l" defTabSz="114111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is-rest.nrw.de/geocoding_map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7556" y="3573016"/>
            <a:ext cx="9876949" cy="2736304"/>
          </a:xfrm>
        </p:spPr>
        <p:txBody>
          <a:bodyPr/>
          <a:lstStyle/>
          <a:p>
            <a:r>
              <a:rPr lang="en-US" sz="3600" dirty="0" err="1" smtClean="0"/>
              <a:t>GEOportal.NRW</a:t>
            </a:r>
            <a:r>
              <a:rPr lang="en-US" sz="3600" dirty="0" smtClean="0"/>
              <a:t> </a:t>
            </a:r>
            <a:r>
              <a:rPr lang="de-DE" sz="3600" dirty="0"/>
              <a:t/>
            </a:r>
            <a:br>
              <a:rPr lang="de-DE" sz="3600" dirty="0"/>
            </a:b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b="0" dirty="0" smtClean="0"/>
              <a:t/>
            </a:r>
            <a:br>
              <a:rPr lang="de-DE" sz="2400" b="0" dirty="0" smtClean="0"/>
            </a:br>
            <a:r>
              <a:rPr lang="de-DE" sz="2400" b="0" dirty="0" smtClean="0"/>
              <a:t>Christoph Rath, IT.NRW</a:t>
            </a:r>
            <a:endParaRPr lang="de-DE" b="0" dirty="0"/>
          </a:p>
        </p:txBody>
      </p:sp>
      <p:sp>
        <p:nvSpPr>
          <p:cNvPr id="2" name="AutoShape 2" descr="Logo Geopor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6" y="260648"/>
            <a:ext cx="370093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-27384"/>
            <a:ext cx="9141866" cy="472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C080A6-C62D-475C-8219-E881E4EF168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54" y="5013176"/>
            <a:ext cx="896763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957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C080A6-C62D-475C-8219-E881E4EF168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950690" y="5229200"/>
            <a:ext cx="85693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altLang="de-DE" dirty="0">
                <a:latin typeface="+mj-lt"/>
              </a:rPr>
              <a:t>Auf der Grundlage standkonformer Dienste wird dem </a:t>
            </a:r>
            <a:r>
              <a:rPr lang="de-DE" altLang="de-DE" dirty="0" smtClean="0">
                <a:latin typeface="+mj-lt"/>
              </a:rPr>
              <a:t>berechtigten Nutzer </a:t>
            </a:r>
            <a:r>
              <a:rPr lang="de-DE" altLang="de-DE" dirty="0">
                <a:latin typeface="+mj-lt"/>
              </a:rPr>
              <a:t>die Möglichkeit geboten, die </a:t>
            </a:r>
            <a:r>
              <a:rPr lang="de-DE" altLang="de-DE" dirty="0" smtClean="0">
                <a:latin typeface="+mj-lt"/>
              </a:rPr>
              <a:t>nicht offene Geodaten </a:t>
            </a:r>
            <a:r>
              <a:rPr lang="de-DE" altLang="de-DE" dirty="0">
                <a:latin typeface="+mj-lt"/>
              </a:rPr>
              <a:t>zu bestellen und nach kurzer Produktionszeit herunterzuladen. Hierbei werden die Daten in den Formaten Shape und GML </a:t>
            </a:r>
            <a:r>
              <a:rPr lang="de-DE" altLang="de-DE" dirty="0" smtClean="0">
                <a:latin typeface="+mj-lt"/>
              </a:rPr>
              <a:t>angeboten.</a:t>
            </a:r>
            <a:endParaRPr lang="de-DE" altLang="de-DE" dirty="0">
              <a:latin typeface="+mj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762125"/>
            <a:ext cx="86487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itel 1"/>
          <p:cNvSpPr txBox="1">
            <a:spLocks/>
          </p:cNvSpPr>
          <p:nvPr/>
        </p:nvSpPr>
        <p:spPr>
          <a:xfrm>
            <a:off x="539750" y="1268760"/>
            <a:ext cx="8064500" cy="51854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r>
              <a:rPr lang="de-DE" sz="2800" kern="0" dirty="0" smtClean="0">
                <a:solidFill>
                  <a:srgbClr val="0070C0"/>
                </a:solidFill>
              </a:rPr>
              <a:t>Geodatenbereitstellung</a:t>
            </a:r>
            <a:endParaRPr lang="de-DE" sz="28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85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C080A6-C62D-475C-8219-E881E4EF168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4" y="260648"/>
            <a:ext cx="10982012" cy="636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25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C080A6-C62D-475C-8219-E881E4EF168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624" y="260648"/>
            <a:ext cx="10982012" cy="82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626" y="1196752"/>
            <a:ext cx="8440615" cy="516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 rot="783665">
            <a:off x="7978865" y="4406907"/>
            <a:ext cx="2638849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2000" u="sng" dirty="0" smtClean="0"/>
              <a:t>Planung</a:t>
            </a:r>
            <a:r>
              <a:rPr lang="de-DE" sz="2000" dirty="0" smtClean="0"/>
              <a:t> </a:t>
            </a:r>
          </a:p>
          <a:p>
            <a:r>
              <a:rPr lang="de-DE" sz="2000" dirty="0" smtClean="0"/>
              <a:t>2019: User </a:t>
            </a:r>
            <a:r>
              <a:rPr lang="de-DE" sz="2000" dirty="0" err="1" smtClean="0"/>
              <a:t>Centered</a:t>
            </a:r>
            <a:r>
              <a:rPr lang="de-DE" sz="2000" dirty="0" smtClean="0"/>
              <a:t> Design Workshop =&gt;</a:t>
            </a:r>
          </a:p>
          <a:p>
            <a:r>
              <a:rPr lang="de-DE" sz="2000" dirty="0" smtClean="0"/>
              <a:t>2020: Relaunch</a:t>
            </a: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2658196" y="-962"/>
            <a:ext cx="335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Weiterentwicklung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349443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C080A6-C62D-475C-8219-E881E4EF168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8642" y="1258882"/>
            <a:ext cx="9328230" cy="434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-BoldM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-BoldM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-BoldM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-BoldMT" charset="0"/>
              </a:defRPr>
            </a:lvl5pPr>
            <a:lvl6pPr marL="57053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-BoldMT" charset="0"/>
              </a:defRPr>
            </a:lvl6pPr>
            <a:lvl7pPr marL="1141063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-BoldMT" charset="0"/>
              </a:defRPr>
            </a:lvl7pPr>
            <a:lvl8pPr marL="1711588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-BoldMT" charset="0"/>
              </a:defRPr>
            </a:lvl8pPr>
            <a:lvl9pPr marL="228212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r>
              <a:rPr lang="de-DE" sz="2400" kern="0" dirty="0" smtClean="0">
                <a:solidFill>
                  <a:srgbClr val="0070C0"/>
                </a:solidFill>
              </a:rPr>
              <a:t>Technische Realisierung – eingesetzte Software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06644"/>
              </p:ext>
            </p:extLst>
          </p:nvPr>
        </p:nvGraphicFramePr>
        <p:xfrm>
          <a:off x="806674" y="2204864"/>
          <a:ext cx="8064897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568286"/>
                <a:gridCol w="268829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Komponente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Software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Realisierung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Portal, CMS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Drupal</a:t>
                      </a:r>
                      <a:r>
                        <a:rPr lang="de-DE" dirty="0" smtClean="0"/>
                        <a:t> 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IT.NRW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Metadaten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mtClean="0"/>
                        <a:t>smart.finder.SDI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con terra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Kartenviewer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map.apps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IT.NRW / con terra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Single </a:t>
                      </a:r>
                      <a:r>
                        <a:rPr lang="de-DE" dirty="0" err="1" smtClean="0"/>
                        <a:t>Sign</a:t>
                      </a:r>
                      <a:r>
                        <a:rPr lang="de-DE" dirty="0" smtClean="0"/>
                        <a:t> 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CAS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IT.NRW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OpenDataDownload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IT.NRW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38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484908" y="2204864"/>
            <a:ext cx="4925822" cy="576905"/>
          </a:xfrm>
          <a:prstGeom prst="rect">
            <a:avLst/>
          </a:prstGeom>
          <a:noFill/>
        </p:spPr>
        <p:txBody>
          <a:bodyPr wrap="square" lIns="114126" tIns="57063" rIns="114126" bIns="57063" rtlCol="0" anchor="b">
            <a:spAutoFit/>
          </a:bodyPr>
          <a:lstStyle/>
          <a:p>
            <a:pPr algn="l"/>
            <a:r>
              <a:rPr lang="de-DE" sz="3000" dirty="0">
                <a:solidFill>
                  <a:schemeClr val="tx2"/>
                </a:solidFill>
              </a:rPr>
              <a:t>Kontakt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8602" y="2933343"/>
            <a:ext cx="4925822" cy="2651721"/>
          </a:xfrm>
          <a:prstGeom prst="rect">
            <a:avLst/>
          </a:prstGeom>
          <a:noFill/>
        </p:spPr>
        <p:txBody>
          <a:bodyPr wrap="square" lIns="114126" tIns="57063" rIns="114126" bIns="57063" rtlCol="0" anchor="t">
            <a:noAutofit/>
          </a:bodyPr>
          <a:lstStyle/>
          <a:p>
            <a:pPr algn="l"/>
            <a:r>
              <a:rPr lang="de-DE" sz="1700" b="1" dirty="0" smtClean="0"/>
              <a:t>Christoph Rath</a:t>
            </a:r>
            <a:endParaRPr lang="de-DE" sz="1700" b="1" dirty="0"/>
          </a:p>
          <a:p>
            <a:pPr algn="l"/>
            <a:r>
              <a:rPr lang="de-DE" sz="1700" dirty="0"/>
              <a:t>Geoinformationszentrum</a:t>
            </a:r>
          </a:p>
          <a:p>
            <a:pPr algn="l"/>
            <a:endParaRPr lang="de-DE" sz="1700" dirty="0"/>
          </a:p>
          <a:p>
            <a:pPr algn="l"/>
            <a:r>
              <a:rPr lang="de-DE" sz="1700" dirty="0"/>
              <a:t>0211 </a:t>
            </a:r>
            <a:r>
              <a:rPr lang="de-DE" sz="1700" dirty="0" smtClean="0"/>
              <a:t>9449-3101</a:t>
            </a:r>
            <a:endParaRPr lang="de-DE" sz="1700" dirty="0"/>
          </a:p>
          <a:p>
            <a:pPr algn="l"/>
            <a:r>
              <a:rPr lang="de-DE" sz="1700" dirty="0" smtClean="0"/>
              <a:t>christoph.rath@it.nrw.de</a:t>
            </a:r>
            <a:endParaRPr lang="de-DE" sz="1700" dirty="0"/>
          </a:p>
          <a:p>
            <a:pPr algn="l"/>
            <a:endParaRPr lang="de-DE" sz="1700" dirty="0"/>
          </a:p>
          <a:p>
            <a:pPr algn="l"/>
            <a:r>
              <a:rPr lang="de-DE" sz="1700" dirty="0"/>
              <a:t>Landesbetrieb</a:t>
            </a:r>
          </a:p>
          <a:p>
            <a:pPr algn="l"/>
            <a:r>
              <a:rPr lang="de-DE" sz="1700" dirty="0"/>
              <a:t>Information und Technik Nordrhein-Westfalen</a:t>
            </a:r>
          </a:p>
          <a:p>
            <a:pPr algn="l"/>
            <a:r>
              <a:rPr lang="de-DE" sz="1700" dirty="0"/>
              <a:t>Mauerstraße 51, 40476 Düsseldorf</a:t>
            </a:r>
          </a:p>
          <a:p>
            <a:pPr algn="l"/>
            <a:endParaRPr lang="de-DE" sz="1700" dirty="0"/>
          </a:p>
          <a:p>
            <a:pPr algn="l"/>
            <a:r>
              <a:rPr lang="de-DE" sz="1700" dirty="0"/>
              <a:t>www.it.nrw.de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C080A6-C62D-475C-8219-E881E4EF168C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172454" y="2955838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700" b="1" dirty="0"/>
              <a:t>Burkhard Schlegel</a:t>
            </a:r>
          </a:p>
          <a:p>
            <a:r>
              <a:rPr lang="de-DE" sz="1700" dirty="0" err="1"/>
              <a:t>Gst</a:t>
            </a:r>
            <a:r>
              <a:rPr lang="de-DE" sz="1700" dirty="0"/>
              <a:t>. IMA GDI.NRW</a:t>
            </a:r>
          </a:p>
          <a:p>
            <a:endParaRPr lang="de-DE" sz="1700" dirty="0" smtClean="0"/>
          </a:p>
          <a:p>
            <a:r>
              <a:rPr lang="de-DE" sz="1700" dirty="0" smtClean="0"/>
              <a:t>0221  </a:t>
            </a:r>
            <a:r>
              <a:rPr lang="de-DE" sz="1700" dirty="0"/>
              <a:t>147 3541</a:t>
            </a:r>
          </a:p>
          <a:p>
            <a:r>
              <a:rPr lang="de-DE" sz="1700" dirty="0" smtClean="0"/>
              <a:t>burkhard.schlegel@brk.nrw.de</a:t>
            </a:r>
          </a:p>
          <a:p>
            <a:endParaRPr lang="de-DE" sz="1700" dirty="0"/>
          </a:p>
          <a:p>
            <a:r>
              <a:rPr lang="de-DE" sz="1700" dirty="0" smtClean="0"/>
              <a:t>Bezirksregierung Köln</a:t>
            </a:r>
          </a:p>
          <a:p>
            <a:r>
              <a:rPr lang="de-DE" sz="1700" dirty="0" err="1" smtClean="0"/>
              <a:t>Geobasis</a:t>
            </a:r>
            <a:r>
              <a:rPr lang="de-DE" sz="1700" dirty="0" smtClean="0"/>
              <a:t> NRW</a:t>
            </a:r>
          </a:p>
          <a:p>
            <a:r>
              <a:rPr lang="de-DE" sz="1700" dirty="0" err="1" smtClean="0"/>
              <a:t>Muffendorferstr</a:t>
            </a:r>
            <a:r>
              <a:rPr lang="de-DE" sz="1700" dirty="0" smtClean="0"/>
              <a:t>. 19-2153177 Bonn</a:t>
            </a:r>
          </a:p>
          <a:p>
            <a:endParaRPr lang="de-DE" sz="1700" dirty="0"/>
          </a:p>
          <a:p>
            <a:r>
              <a:rPr lang="de-DE" sz="1700" dirty="0" smtClean="0"/>
              <a:t>www.brk.nrw.de</a:t>
            </a:r>
          </a:p>
          <a:p>
            <a:r>
              <a:rPr lang="de-DE" sz="1700" dirty="0" smtClean="0"/>
              <a:t> 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1093412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C080A6-C62D-475C-8219-E881E4EF168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 smtClean="0">
                <a:solidFill>
                  <a:prstClr val="black"/>
                </a:solidFill>
              </a:rPr>
              <a:t>GEOportal.NRW</a:t>
            </a:r>
            <a:r>
              <a:rPr lang="de-DE" dirty="0" smtClean="0">
                <a:solidFill>
                  <a:prstClr val="black"/>
                </a:solidFill>
              </a:rPr>
              <a:t>							22. Mai 2019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8642" y="1258882"/>
            <a:ext cx="9328230" cy="434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-BoldMT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-BoldMT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-BoldMT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-BoldMT" charset="0"/>
              </a:defRPr>
            </a:lvl5pPr>
            <a:lvl6pPr marL="57053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-BoldMT" charset="0"/>
              </a:defRPr>
            </a:lvl6pPr>
            <a:lvl7pPr marL="1141063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-BoldMT" charset="0"/>
              </a:defRPr>
            </a:lvl7pPr>
            <a:lvl8pPr marL="1711588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-BoldMT" charset="0"/>
              </a:defRPr>
            </a:lvl8pPr>
            <a:lvl9pPr marL="2282120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r>
              <a:rPr lang="de-DE" sz="2400" kern="0" dirty="0" smtClean="0">
                <a:solidFill>
                  <a:srgbClr val="0070C0"/>
                </a:solidFill>
              </a:rPr>
              <a:t>E-</a:t>
            </a:r>
            <a:r>
              <a:rPr lang="de-DE" sz="2400" kern="0" dirty="0" err="1" smtClean="0">
                <a:solidFill>
                  <a:srgbClr val="0070C0"/>
                </a:solidFill>
              </a:rPr>
              <a:t>Government</a:t>
            </a:r>
            <a:r>
              <a:rPr lang="de-DE" sz="2400" kern="0" dirty="0" smtClean="0">
                <a:solidFill>
                  <a:srgbClr val="0070C0"/>
                </a:solidFill>
              </a:rPr>
              <a:t> Gesetz NRW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46634" y="1978962"/>
            <a:ext cx="100811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/>
              <a:t>§ </a:t>
            </a:r>
            <a:r>
              <a:rPr lang="de-DE" b="1" dirty="0" smtClean="0"/>
              <a:t>22  Koordinierung </a:t>
            </a:r>
            <a:r>
              <a:rPr lang="de-DE" b="1" dirty="0"/>
              <a:t>der Informationstechnik in der </a:t>
            </a:r>
            <a:r>
              <a:rPr lang="de-DE" b="1" dirty="0" smtClean="0"/>
              <a:t>Landesverwaltung</a:t>
            </a:r>
          </a:p>
          <a:p>
            <a:endParaRPr lang="de-DE" dirty="0">
              <a:latin typeface="Calibri" panose="020F0502020204030204" pitchFamily="34" charset="0"/>
            </a:endParaRPr>
          </a:p>
          <a:p>
            <a:r>
              <a:rPr lang="de-DE" dirty="0"/>
              <a:t>(3) Die oder der Beauftragte der Landesregierung Nordrhein-Westfalen für Informationstechnik ist insbesondere zuständig </a:t>
            </a:r>
            <a:r>
              <a:rPr lang="de-DE" dirty="0" smtClean="0"/>
              <a:t>für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de-DE" dirty="0" smtClean="0"/>
              <a:t>die </a:t>
            </a:r>
            <a:r>
              <a:rPr lang="de-DE" dirty="0"/>
              <a:t>Bereitstellung von übergreifenden Kommunikations- und anderen Infrastrukturen für die elektronische Verwaltung, die der fachunabhängigen oder fachübergreifenden Unterstützung der Verwaltungstätigkeit dienen (Basiskomponenten). </a:t>
            </a:r>
            <a:endParaRPr lang="de-DE" dirty="0" smtClean="0"/>
          </a:p>
          <a:p>
            <a:pPr marL="800100" lvl="1" indent="-342900">
              <a:buFont typeface="+mj-lt"/>
              <a:buAutoNum type="arabicPeriod" startAt="6"/>
            </a:pPr>
            <a:r>
              <a:rPr lang="de-DE" dirty="0" smtClean="0"/>
              <a:t>die </a:t>
            </a:r>
            <a:r>
              <a:rPr lang="de-DE" dirty="0"/>
              <a:t>fachliche Steuerung des Landesbetriebes Information und Technik sowie seine Beauftragung mit informationstechnischen Aufgaben von grundsätzlicher und ressortübergreifender Bedeutung</a:t>
            </a:r>
            <a:r>
              <a:rPr lang="de-DE" dirty="0" smtClean="0"/>
              <a:t>,</a:t>
            </a:r>
          </a:p>
          <a:p>
            <a:pPr lvl="1"/>
            <a:endParaRPr lang="de-DE" dirty="0">
              <a:latin typeface="Calibri" panose="020F0502020204030204" pitchFamily="34" charset="0"/>
            </a:endParaRPr>
          </a:p>
          <a:p>
            <a:r>
              <a:rPr lang="de-DE" dirty="0" smtClean="0"/>
              <a:t>(4</a:t>
            </a:r>
            <a:r>
              <a:rPr lang="de-DE" dirty="0"/>
              <a:t>) Der Aufbau der Geodateninfrastruktur Nordrhein-Westfalen verbleibt in der Verantwortung der hierfür zuständigen obersten Landesbehörde und erfolgt im Einvernehmen mit der oder dem Beauftragten der Landesregierung Nordrhein-Westfalen für Informationstechnik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 rot="403890">
            <a:off x="8961066" y="2202289"/>
            <a:ext cx="12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CIO NRW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 rot="403890">
            <a:off x="9038011" y="4749727"/>
            <a:ext cx="1052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IM NRW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403890">
            <a:off x="9076449" y="3700932"/>
            <a:ext cx="97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IT.NRW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07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C080A6-C62D-475C-8219-E881E4EF168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 smtClean="0">
                <a:solidFill>
                  <a:prstClr val="black"/>
                </a:solidFill>
              </a:rPr>
              <a:t>GEOportal.NRW</a:t>
            </a:r>
            <a:r>
              <a:rPr lang="de-DE" dirty="0" smtClean="0">
                <a:solidFill>
                  <a:prstClr val="black"/>
                </a:solidFill>
              </a:rPr>
              <a:t>							22. Mai 2019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4414" y="1188308"/>
            <a:ext cx="9328230" cy="434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pPr eaLnBrk="1" hangingPunct="1"/>
            <a:r>
              <a:rPr lang="de-DE" sz="2400" kern="0" dirty="0" smtClean="0">
                <a:solidFill>
                  <a:srgbClr val="0070C0"/>
                </a:solidFill>
              </a:rPr>
              <a:t>Ressortübergreifende GIS-Infrastruktur bei IT.NRW</a:t>
            </a:r>
          </a:p>
        </p:txBody>
      </p:sp>
      <p:pic>
        <p:nvPicPr>
          <p:cNvPr id="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02" y="4503603"/>
            <a:ext cx="7224166" cy="22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91860" y="1745416"/>
            <a:ext cx="7486793" cy="461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50"/>
              </a:spcBef>
              <a:spcAft>
                <a:spcPts val="0"/>
              </a:spcAft>
            </a:pPr>
            <a:r>
              <a:rPr lang="de-DE" sz="1600" b="1" dirty="0" smtClean="0">
                <a:latin typeface="Calibri" panose="020F0502020204030204" pitchFamily="34" charset="0"/>
              </a:rPr>
              <a:t>Innenministerium (IM)</a:t>
            </a:r>
            <a:endParaRPr lang="de-DE" sz="1600" b="1" dirty="0">
              <a:latin typeface="Calibri" panose="020F0502020204030204" pitchFamily="34" charset="0"/>
            </a:endParaRPr>
          </a:p>
          <a:p>
            <a:pPr lvl="1">
              <a:spcBef>
                <a:spcPts val="150"/>
              </a:spcBef>
              <a:spcAft>
                <a:spcPts val="0"/>
              </a:spcAft>
            </a:pPr>
            <a:r>
              <a:rPr lang="de-DE" sz="1600" dirty="0" smtClean="0">
                <a:latin typeface="Calibri" panose="020F0502020204030204" pitchFamily="34" charset="0"/>
              </a:rPr>
              <a:t>Amtliches Vermessungswesen, Grundstückswertermittlung, Statistik </a:t>
            </a:r>
            <a:r>
              <a:rPr lang="de-DE" sz="1600" dirty="0">
                <a:latin typeface="Calibri" panose="020F0502020204030204" pitchFamily="34" charset="0"/>
              </a:rPr>
              <a:t>&amp; </a:t>
            </a:r>
            <a:r>
              <a:rPr lang="de-DE" sz="1600" dirty="0" smtClean="0">
                <a:latin typeface="Calibri" panose="020F0502020204030204" pitchFamily="34" charset="0"/>
              </a:rPr>
              <a:t>Wahlen, </a:t>
            </a:r>
            <a:br>
              <a:rPr lang="de-DE" sz="1600" dirty="0" smtClean="0">
                <a:latin typeface="Calibri" panose="020F0502020204030204" pitchFamily="34" charset="0"/>
              </a:rPr>
            </a:br>
            <a:r>
              <a:rPr lang="de-DE" sz="1600" dirty="0" smtClean="0">
                <a:latin typeface="Calibri" panose="020F0502020204030204" pitchFamily="34" charset="0"/>
              </a:rPr>
              <a:t>Gefahrenabwehr &amp; </a:t>
            </a:r>
            <a:r>
              <a:rPr lang="de-DE" sz="1600" dirty="0">
                <a:latin typeface="Calibri" panose="020F0502020204030204" pitchFamily="34" charset="0"/>
              </a:rPr>
              <a:t>Polizei</a:t>
            </a:r>
          </a:p>
          <a:p>
            <a:pPr lvl="0">
              <a:spcBef>
                <a:spcPts val="150"/>
              </a:spcBef>
              <a:spcAft>
                <a:spcPts val="0"/>
              </a:spcAft>
            </a:pPr>
            <a:r>
              <a:rPr lang="de-DE" sz="1600" b="1" dirty="0" smtClean="0">
                <a:latin typeface="Calibri" panose="020F0502020204030204" pitchFamily="34" charset="0"/>
              </a:rPr>
              <a:t>Umwelt</a:t>
            </a:r>
            <a:r>
              <a:rPr lang="de-DE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ministerium </a:t>
            </a: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de-DE" sz="1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MULNV)</a:t>
            </a:r>
            <a:endParaRPr lang="de-DE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150"/>
              </a:spcBef>
              <a:spcAft>
                <a:spcPts val="0"/>
              </a:spcAft>
            </a:pPr>
            <a:r>
              <a:rPr lang="de-DE" sz="1600" dirty="0" smtClean="0">
                <a:latin typeface="Calibri" panose="020F0502020204030204" pitchFamily="34" charset="0"/>
              </a:rPr>
              <a:t>Natur </a:t>
            </a:r>
            <a:r>
              <a:rPr lang="de-DE" sz="1600" dirty="0">
                <a:latin typeface="Calibri" panose="020F0502020204030204" pitchFamily="34" charset="0"/>
              </a:rPr>
              <a:t>&amp; Umwelt mit Lärmkartierung, Schutzgebieten, Wasser, </a:t>
            </a:r>
            <a:r>
              <a:rPr lang="de-DE" sz="1600" dirty="0" smtClean="0">
                <a:latin typeface="Calibri" panose="020F0502020204030204" pitchFamily="34" charset="0"/>
              </a:rPr>
              <a:t>Klimaanpassung</a:t>
            </a:r>
            <a:endParaRPr lang="de-DE" sz="1600" dirty="0">
              <a:latin typeface="Calibri" panose="020F0502020204030204" pitchFamily="34" charset="0"/>
            </a:endParaRPr>
          </a:p>
          <a:p>
            <a:pPr lvl="1">
              <a:spcBef>
                <a:spcPts val="150"/>
              </a:spcBef>
              <a:spcAft>
                <a:spcPts val="0"/>
              </a:spcAft>
            </a:pPr>
            <a:r>
              <a:rPr lang="de-DE" sz="1600" dirty="0" smtClean="0">
                <a:latin typeface="Calibri" panose="020F0502020204030204" pitchFamily="34" charset="0"/>
              </a:rPr>
              <a:t>Flurbereinigung, Forst, Pipelinekataster, Anlagen nach Störfallverordnung</a:t>
            </a:r>
            <a:endParaRPr lang="de-DE" sz="1600" dirty="0">
              <a:latin typeface="Calibri" panose="020F0502020204030204" pitchFamily="34" charset="0"/>
            </a:endParaRPr>
          </a:p>
          <a:p>
            <a:pPr>
              <a:spcBef>
                <a:spcPts val="150"/>
              </a:spcBef>
              <a:spcAft>
                <a:spcPts val="0"/>
              </a:spcAft>
            </a:pPr>
            <a:r>
              <a:rPr lang="de-DE" sz="1600" b="1" dirty="0" smtClean="0">
                <a:latin typeface="Calibri" panose="020F0502020204030204" pitchFamily="34" charset="0"/>
              </a:rPr>
              <a:t>Wirtschaftsministerium (MWIDE)</a:t>
            </a:r>
            <a:endParaRPr lang="de-DE" sz="1600" b="1" dirty="0">
              <a:latin typeface="Calibri" panose="020F0502020204030204" pitchFamily="34" charset="0"/>
            </a:endParaRPr>
          </a:p>
          <a:p>
            <a:pPr lvl="1">
              <a:spcBef>
                <a:spcPts val="150"/>
              </a:spcBef>
              <a:spcAft>
                <a:spcPts val="0"/>
              </a:spcAft>
            </a:pPr>
            <a:r>
              <a:rPr lang="de-DE" sz="1600" dirty="0">
                <a:latin typeface="Calibri" panose="020F0502020204030204" pitchFamily="34" charset="0"/>
              </a:rPr>
              <a:t>Regionalplanung mit  </a:t>
            </a:r>
            <a:r>
              <a:rPr lang="de-DE" sz="1600" dirty="0" smtClean="0">
                <a:latin typeface="Calibri" panose="020F0502020204030204" pitchFamily="34" charset="0"/>
              </a:rPr>
              <a:t>XPlanung, Beteiligung-Online </a:t>
            </a:r>
            <a:r>
              <a:rPr lang="de-DE" sz="1600" dirty="0">
                <a:latin typeface="Calibri" panose="020F0502020204030204" pitchFamily="34" charset="0"/>
              </a:rPr>
              <a:t>&amp; </a:t>
            </a:r>
            <a:r>
              <a:rPr lang="de-DE" sz="1600" dirty="0" smtClean="0">
                <a:latin typeface="Calibri" panose="020F0502020204030204" pitchFamily="34" charset="0"/>
              </a:rPr>
              <a:t>Siedlungsflächenmonitoring</a:t>
            </a:r>
            <a:r>
              <a:rPr lang="de-DE" sz="1600" dirty="0">
                <a:latin typeface="Calibri" panose="020F0502020204030204" pitchFamily="34" charset="0"/>
              </a:rPr>
              <a:t/>
            </a:r>
            <a:br>
              <a:rPr lang="de-DE" sz="1600" dirty="0">
                <a:latin typeface="Calibri" panose="020F0502020204030204" pitchFamily="34" charset="0"/>
              </a:rPr>
            </a:br>
            <a:r>
              <a:rPr lang="de-DE" sz="1600" dirty="0" smtClean="0">
                <a:latin typeface="Calibri" panose="020F0502020204030204" pitchFamily="34" charset="0"/>
              </a:rPr>
              <a:t>Bergbau</a:t>
            </a:r>
            <a:r>
              <a:rPr lang="de-DE" sz="1600" dirty="0">
                <a:latin typeface="Calibri" panose="020F0502020204030204" pitchFamily="34" charset="0"/>
              </a:rPr>
              <a:t>, Geologie, </a:t>
            </a:r>
            <a:r>
              <a:rPr lang="de-DE" sz="1600" dirty="0" smtClean="0">
                <a:latin typeface="Calibri" panose="020F0502020204030204" pitchFamily="34" charset="0"/>
              </a:rPr>
              <a:t>Geothermie, Breitbandversorgung, Offene Geodaten</a:t>
            </a:r>
          </a:p>
          <a:p>
            <a:pPr>
              <a:spcBef>
                <a:spcPts val="150"/>
              </a:spcBef>
              <a:spcAft>
                <a:spcPts val="0"/>
              </a:spcAft>
            </a:pPr>
            <a:r>
              <a:rPr lang="de-DE" sz="1600" b="1" dirty="0">
                <a:latin typeface="Calibri" panose="020F0502020204030204" pitchFamily="34" charset="0"/>
              </a:rPr>
              <a:t>Ministerium für Heimat, Kommunales, Bau und Gleichstellung  </a:t>
            </a:r>
            <a:r>
              <a:rPr lang="de-DE" sz="1600" b="1" dirty="0" smtClean="0">
                <a:latin typeface="Calibri" panose="020F0502020204030204" pitchFamily="34" charset="0"/>
              </a:rPr>
              <a:t>(MHKBG)</a:t>
            </a:r>
          </a:p>
          <a:p>
            <a:pPr>
              <a:spcBef>
                <a:spcPts val="150"/>
              </a:spcBef>
              <a:spcAft>
                <a:spcPts val="0"/>
              </a:spcAft>
            </a:pPr>
            <a:r>
              <a:rPr lang="de-DE" sz="1600" dirty="0">
                <a:latin typeface="Calibri" panose="020F0502020204030204" pitchFamily="34" charset="0"/>
              </a:rPr>
              <a:t> </a:t>
            </a:r>
            <a:r>
              <a:rPr lang="de-DE" sz="1600" dirty="0" smtClean="0">
                <a:latin typeface="Calibri" panose="020F0502020204030204" pitchFamily="34" charset="0"/>
              </a:rPr>
              <a:t>        Liegenschaftsmanagement, Denkmalliste</a:t>
            </a:r>
            <a:r>
              <a:rPr lang="de-DE" sz="1600" b="1" dirty="0" smtClean="0">
                <a:latin typeface="Calibri" panose="020F0502020204030204" pitchFamily="34" charset="0"/>
              </a:rPr>
              <a:t/>
            </a:r>
            <a:br>
              <a:rPr lang="de-DE" sz="1600" b="1" dirty="0" smtClean="0">
                <a:latin typeface="Calibri" panose="020F0502020204030204" pitchFamily="34" charset="0"/>
              </a:rPr>
            </a:br>
            <a:r>
              <a:rPr lang="de-DE" sz="1600" b="1" dirty="0" smtClean="0">
                <a:latin typeface="Calibri" panose="020F0502020204030204" pitchFamily="34" charset="0"/>
              </a:rPr>
              <a:t>Finanzministerium (FM)</a:t>
            </a:r>
            <a:endParaRPr lang="de-DE" sz="1600" b="1" dirty="0">
              <a:latin typeface="Calibri" panose="020F0502020204030204" pitchFamily="34" charset="0"/>
            </a:endParaRPr>
          </a:p>
          <a:p>
            <a:pPr lvl="1">
              <a:spcBef>
                <a:spcPts val="150"/>
              </a:spcBef>
              <a:spcAft>
                <a:spcPts val="0"/>
              </a:spcAft>
            </a:pPr>
            <a:r>
              <a:rPr lang="de-DE" sz="1600" dirty="0" smtClean="0">
                <a:latin typeface="Calibri" panose="020F0502020204030204" pitchFamily="34" charset="0"/>
              </a:rPr>
              <a:t>Steuerliche </a:t>
            </a:r>
            <a:r>
              <a:rPr lang="de-DE" sz="1600" dirty="0">
                <a:latin typeface="Calibri" panose="020F0502020204030204" pitchFamily="34" charset="0"/>
              </a:rPr>
              <a:t>Bewertung von Grund und Boden</a:t>
            </a:r>
          </a:p>
          <a:p>
            <a:pPr>
              <a:spcBef>
                <a:spcPts val="150"/>
              </a:spcBef>
              <a:spcAft>
                <a:spcPts val="0"/>
              </a:spcAft>
            </a:pPr>
            <a:r>
              <a:rPr lang="de-DE" sz="1600" b="1" dirty="0">
                <a:latin typeface="Calibri" panose="020F0502020204030204" pitchFamily="34" charset="0"/>
              </a:rPr>
              <a:t>Alle Ressorts </a:t>
            </a:r>
            <a:r>
              <a:rPr lang="de-DE" sz="1600" dirty="0" smtClean="0">
                <a:latin typeface="Calibri" panose="020F0502020204030204" pitchFamily="34" charset="0"/>
              </a:rPr>
              <a:t> </a:t>
            </a:r>
          </a:p>
          <a:p>
            <a:pPr lvl="1">
              <a:spcBef>
                <a:spcPts val="150"/>
              </a:spcBef>
              <a:spcAft>
                <a:spcPts val="0"/>
              </a:spcAft>
            </a:pPr>
            <a:r>
              <a:rPr lang="de-DE" sz="1600" dirty="0" smtClean="0">
                <a:latin typeface="Calibri" panose="020F0502020204030204" pitchFamily="34" charset="0"/>
              </a:rPr>
              <a:t>INSPIRE-Umsetzung</a:t>
            </a:r>
          </a:p>
          <a:p>
            <a:pPr lvl="1">
              <a:spcBef>
                <a:spcPts val="150"/>
              </a:spcBef>
              <a:spcAft>
                <a:spcPts val="0"/>
              </a:spcAft>
            </a:pPr>
            <a:r>
              <a:rPr lang="de-DE" sz="1600" dirty="0" smtClean="0">
                <a:latin typeface="Calibri" panose="020F0502020204030204" pitchFamily="34" charset="0"/>
              </a:rPr>
              <a:t>GeocodingMap als Alternative zu Google Maps</a:t>
            </a:r>
          </a:p>
          <a:p>
            <a:pPr lvl="1">
              <a:spcBef>
                <a:spcPts val="150"/>
              </a:spcBef>
              <a:spcAft>
                <a:spcPts val="0"/>
              </a:spcAft>
            </a:pPr>
            <a:r>
              <a:rPr lang="de-DE" sz="1600" dirty="0" err="1" smtClean="0">
                <a:latin typeface="Calibri" panose="020F0502020204030204" pitchFamily="34" charset="0"/>
              </a:rPr>
              <a:t>GEOportal.NRW</a:t>
            </a:r>
            <a:endParaRPr lang="de-DE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002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C080A6-C62D-475C-8219-E881E4EF168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 smtClean="0">
                <a:solidFill>
                  <a:prstClr val="black"/>
                </a:solidFill>
              </a:rPr>
              <a:t>GEOportal.NRW</a:t>
            </a:r>
            <a:r>
              <a:rPr lang="de-DE" dirty="0" smtClean="0">
                <a:solidFill>
                  <a:prstClr val="black"/>
                </a:solidFill>
              </a:rPr>
              <a:t>							22. Mai 2019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39750" y="1268760"/>
            <a:ext cx="8064500" cy="51854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r>
              <a:rPr lang="de-DE" sz="2800" kern="0" dirty="0" smtClean="0">
                <a:solidFill>
                  <a:srgbClr val="0070C0"/>
                </a:solidFill>
              </a:rPr>
              <a:t>Digitalisierung und Geoinformation</a:t>
            </a:r>
            <a:endParaRPr lang="de-DE" sz="2800" kern="0" dirty="0">
              <a:solidFill>
                <a:srgbClr val="0070C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34666" y="2060848"/>
            <a:ext cx="953474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Für eine </a:t>
            </a:r>
            <a:r>
              <a:rPr lang="de-DE" sz="2000" dirty="0"/>
              <a:t>durchgängige elektronische Arbeitsweise </a:t>
            </a:r>
            <a:r>
              <a:rPr lang="de-DE" sz="2000" dirty="0" smtClean="0"/>
              <a:t>sind folgende Aspekte zu berücksichtigen:</a:t>
            </a:r>
          </a:p>
          <a:p>
            <a:pPr algn="l"/>
            <a:endParaRPr lang="de-DE" sz="2000" dirty="0"/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Prozessautomatisierung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Digitalisierung einfacher raumbezogener Fragestellungen (ohne GIS-Experten)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Klassische GIS-Verfahren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Integration komplexer raumbezogener Fragestellungen in automatisierte Verwaltungsprozesse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Kollaboration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Öffentlichkeitsarbeit / Bürgerbeteiligung</a:t>
            </a:r>
          </a:p>
          <a:p>
            <a:pPr marL="285750" indent="-28575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Open Data / Big Data / Fernerkundung</a:t>
            </a:r>
          </a:p>
        </p:txBody>
      </p:sp>
    </p:spTree>
    <p:extLst>
      <p:ext uri="{BB962C8B-B14F-4D97-AF65-F5344CB8AC3E}">
        <p14:creationId xmlns:p14="http://schemas.microsoft.com/office/powerpoint/2010/main" val="3722131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C080A6-C62D-475C-8219-E881E4EF168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err="1" smtClean="0">
                <a:solidFill>
                  <a:prstClr val="black"/>
                </a:solidFill>
              </a:rPr>
              <a:t>GEOportal.NRW</a:t>
            </a:r>
            <a:r>
              <a:rPr lang="de-DE" dirty="0" smtClean="0">
                <a:solidFill>
                  <a:prstClr val="black"/>
                </a:solidFill>
              </a:rPr>
              <a:t>							22. Mai 2019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39750" y="1268760"/>
            <a:ext cx="8064500" cy="51854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r>
              <a:rPr lang="de-DE" sz="2800" kern="0" dirty="0" err="1" smtClean="0">
                <a:solidFill>
                  <a:srgbClr val="0070C0"/>
                </a:solidFill>
              </a:rPr>
              <a:t>GEOportal.NRW</a:t>
            </a:r>
            <a:r>
              <a:rPr lang="de-DE" sz="2800" kern="0" dirty="0" smtClean="0">
                <a:solidFill>
                  <a:srgbClr val="0070C0"/>
                </a:solidFill>
              </a:rPr>
              <a:t> – Zentrale der GDI.NRW</a:t>
            </a:r>
            <a:endParaRPr lang="de-DE" sz="2800" kern="0" dirty="0">
              <a:solidFill>
                <a:srgbClr val="0070C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65" y="1831839"/>
            <a:ext cx="3038475" cy="456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16" y="1861018"/>
            <a:ext cx="2590800" cy="326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21" y="1988841"/>
            <a:ext cx="207976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58554" y="2888545"/>
            <a:ext cx="2490068" cy="3348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117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C080A6-C62D-475C-8219-E881E4EF168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GEOportal.NRW							22. Mai 2019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39750" y="1268760"/>
            <a:ext cx="8064500" cy="51854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r>
              <a:rPr lang="de-DE" sz="2800" kern="0" dirty="0" err="1" smtClean="0">
                <a:solidFill>
                  <a:srgbClr val="0070C0"/>
                </a:solidFill>
              </a:rPr>
              <a:t>GEOportal.NRW</a:t>
            </a:r>
            <a:r>
              <a:rPr lang="de-DE" sz="2800" kern="0" dirty="0" smtClean="0">
                <a:solidFill>
                  <a:srgbClr val="0070C0"/>
                </a:solidFill>
              </a:rPr>
              <a:t> – Open Data Download</a:t>
            </a:r>
            <a:endParaRPr lang="de-DE" sz="2800" kern="0" dirty="0">
              <a:solidFill>
                <a:srgbClr val="0070C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" y="44625"/>
            <a:ext cx="10950825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6" y="1771432"/>
            <a:ext cx="9903445" cy="26549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78" y="188640"/>
            <a:ext cx="77768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922" y="692696"/>
            <a:ext cx="566722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96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C080A6-C62D-475C-8219-E881E4EF168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GEOportal.NRW							22. Mai 2019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8363"/>
            <a:ext cx="3422444" cy="359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39750" y="1268760"/>
            <a:ext cx="8064500" cy="51854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r>
              <a:rPr lang="de-DE" sz="2800" kern="0" dirty="0" err="1" smtClean="0">
                <a:solidFill>
                  <a:srgbClr val="0070C0"/>
                </a:solidFill>
              </a:rPr>
              <a:t>GEOportal.NRW</a:t>
            </a:r>
            <a:r>
              <a:rPr lang="de-DE" sz="2800" kern="0" dirty="0" smtClean="0">
                <a:solidFill>
                  <a:srgbClr val="0070C0"/>
                </a:solidFill>
              </a:rPr>
              <a:t> – Zentrale der GDI.NRW</a:t>
            </a:r>
            <a:endParaRPr lang="de-DE" sz="2800" kern="0" dirty="0">
              <a:solidFill>
                <a:srgbClr val="0070C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335066" y="2132856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Single-</a:t>
            </a:r>
            <a:r>
              <a:rPr lang="de-DE" sz="2000" dirty="0" err="1" smtClean="0"/>
              <a:t>Sign</a:t>
            </a:r>
            <a:r>
              <a:rPr lang="de-DE" sz="2000" dirty="0" smtClean="0"/>
              <a:t>-On basierter Zugang zu mehreren Anwendungen. </a:t>
            </a:r>
          </a:p>
          <a:p>
            <a:pPr algn="l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923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C080A6-C62D-475C-8219-E881E4EF168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>
                <a:solidFill>
                  <a:prstClr val="black"/>
                </a:solidFill>
              </a:rPr>
              <a:t>GEOportal.NRW							22. Mai 2019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39750" y="1268760"/>
            <a:ext cx="8064500" cy="51854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r>
              <a:rPr lang="de-DE" sz="2800" kern="0" dirty="0" smtClean="0">
                <a:solidFill>
                  <a:srgbClr val="0070C0"/>
                </a:solidFill>
              </a:rPr>
              <a:t>Nutzerverwaltung</a:t>
            </a:r>
            <a:endParaRPr lang="de-DE" sz="2800" kern="0" dirty="0">
              <a:solidFill>
                <a:srgbClr val="0070C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2" y="0"/>
            <a:ext cx="101237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5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0C080A6-C62D-475C-8219-E881E4EF168C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19" y="0"/>
            <a:ext cx="932763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123128"/>
      </p:ext>
    </p:extLst>
  </p:cSld>
  <p:clrMapOvr>
    <a:masterClrMapping/>
  </p:clrMapOvr>
</p:sld>
</file>

<file path=ppt/theme/theme1.xml><?xml version="1.0" encoding="utf-8"?>
<a:theme xmlns:a="http://schemas.openxmlformats.org/drawingml/2006/main" name="Praesentationsvorlage_ITNRW_IT">
  <a:themeElements>
    <a:clrScheme name="NRW_PowerPoint 13">
      <a:dk1>
        <a:srgbClr val="000000"/>
      </a:dk1>
      <a:lt1>
        <a:srgbClr val="FFFFFF"/>
      </a:lt1>
      <a:dk2>
        <a:srgbClr val="E2001A"/>
      </a:dk2>
      <a:lt2>
        <a:srgbClr val="009036"/>
      </a:lt2>
      <a:accent1>
        <a:srgbClr val="ACACAC"/>
      </a:accent1>
      <a:accent2>
        <a:srgbClr val="F294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DB8600"/>
      </a:accent6>
      <a:hlink>
        <a:srgbClr val="B1C800"/>
      </a:hlink>
      <a:folHlink>
        <a:srgbClr val="E75112"/>
      </a:folHlink>
    </a:clrScheme>
    <a:fontScheme name="NRW_PowerPoint">
      <a:majorFont>
        <a:latin typeface="Arial-BoldM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RW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TNRW">
  <a:themeElements>
    <a:clrScheme name="IT.NRW Hausfarbe">
      <a:dk1>
        <a:sysClr val="windowText" lastClr="000000"/>
      </a:dk1>
      <a:lt1>
        <a:sysClr val="window" lastClr="FFFFFF"/>
      </a:lt1>
      <a:dk2>
        <a:srgbClr val="00649C"/>
      </a:dk2>
      <a:lt2>
        <a:srgbClr val="FFFFFF"/>
      </a:lt2>
      <a:accent1>
        <a:srgbClr val="DADADA"/>
      </a:accent1>
      <a:accent2>
        <a:srgbClr val="B1C80B"/>
      </a:accent2>
      <a:accent3>
        <a:srgbClr val="F29505"/>
      </a:accent3>
      <a:accent4>
        <a:srgbClr val="E65316"/>
      </a:accent4>
      <a:accent5>
        <a:srgbClr val="00709C"/>
      </a:accent5>
      <a:accent6>
        <a:srgbClr val="007CAF"/>
      </a:accent6>
      <a:hlink>
        <a:srgbClr val="6D96C7"/>
      </a:hlink>
      <a:folHlink>
        <a:srgbClr val="A5A5A5"/>
      </a:folHlink>
    </a:clrScheme>
    <a:fontScheme name="IT.NRW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RW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TNRW">
  <a:themeElements>
    <a:clrScheme name="IT.NRW Hausfarbe">
      <a:dk1>
        <a:sysClr val="windowText" lastClr="000000"/>
      </a:dk1>
      <a:lt1>
        <a:sysClr val="window" lastClr="FFFFFF"/>
      </a:lt1>
      <a:dk2>
        <a:srgbClr val="00649C"/>
      </a:dk2>
      <a:lt2>
        <a:srgbClr val="FFFFFF"/>
      </a:lt2>
      <a:accent1>
        <a:srgbClr val="DADADA"/>
      </a:accent1>
      <a:accent2>
        <a:srgbClr val="B1C80B"/>
      </a:accent2>
      <a:accent3>
        <a:srgbClr val="F29505"/>
      </a:accent3>
      <a:accent4>
        <a:srgbClr val="E65316"/>
      </a:accent4>
      <a:accent5>
        <a:srgbClr val="00709C"/>
      </a:accent5>
      <a:accent6>
        <a:srgbClr val="007CAF"/>
      </a:accent6>
      <a:hlink>
        <a:srgbClr val="6D96C7"/>
      </a:hlink>
      <a:folHlink>
        <a:srgbClr val="A5A5A5"/>
      </a:folHlink>
    </a:clrScheme>
    <a:fontScheme name="IT.NRW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RW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RW_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RW_PowerPoint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Benutzerdefiniert</PresentationFormat>
  <Paragraphs>111</Paragraphs>
  <Slides>15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Arial-BoldMT</vt:lpstr>
      <vt:lpstr>Calibri</vt:lpstr>
      <vt:lpstr>Praesentationsvorlage_ITNRW_IT</vt:lpstr>
      <vt:lpstr>ITNRW</vt:lpstr>
      <vt:lpstr>1_ITNRW</vt:lpstr>
      <vt:lpstr>Image</vt:lpstr>
      <vt:lpstr>GEOportal.NRW     Christoph Rath, IT.NRW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IT.NRW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karus01</dc:creator>
  <cp:lastModifiedBy>Ait-Aissa, Mouad</cp:lastModifiedBy>
  <cp:revision>244</cp:revision>
  <dcterms:created xsi:type="dcterms:W3CDTF">2013-04-09T08:12:01Z</dcterms:created>
  <dcterms:modified xsi:type="dcterms:W3CDTF">2019-05-20T14:42:20Z</dcterms:modified>
</cp:coreProperties>
</file>