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7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F1BA-ACF9-4647-ABBF-B5AC2EAB1F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9B0A-151A-45DC-B199-08F9D451894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64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F1BA-ACF9-4647-ABBF-B5AC2EAB1F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9B0A-151A-45DC-B199-08F9D451894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7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F1BA-ACF9-4647-ABBF-B5AC2EAB1F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9B0A-151A-45DC-B199-08F9D451894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1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F1BA-ACF9-4647-ABBF-B5AC2EAB1F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9B0A-151A-45DC-B199-08F9D451894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2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F1BA-ACF9-4647-ABBF-B5AC2EAB1F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9B0A-151A-45DC-B199-08F9D451894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F1BA-ACF9-4647-ABBF-B5AC2EAB1F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9B0A-151A-45DC-B199-08F9D451894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9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F1BA-ACF9-4647-ABBF-B5AC2EAB1F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9B0A-151A-45DC-B199-08F9D451894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8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F1BA-ACF9-4647-ABBF-B5AC2EAB1F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9B0A-151A-45DC-B199-08F9D451894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4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F1BA-ACF9-4647-ABBF-B5AC2EAB1F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9B0A-151A-45DC-B199-08F9D451894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8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F1BA-ACF9-4647-ABBF-B5AC2EAB1F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9B0A-151A-45DC-B199-08F9D451894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4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F1BA-ACF9-4647-ABBF-B5AC2EAB1F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9B0A-151A-45DC-B199-08F9D451894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1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9F1BA-ACF9-4647-ABBF-B5AC2EAB1F0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09B0A-151A-45DC-B199-08F9D451894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geoportal.sachsen.de/portal/IndexDaten/ORTE_UND_ADRESSEN/ORT/ORT/ORT_14612000.JSON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geoportal.sachsen.de/portal/IndexDaten/google_sitemap_KARTENDIENST.x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geoportal.sachsen.de/GeoBAK.search?output=json&amp;q=dresden" TargetMode="External"/><Relationship Id="rId4" Type="http://schemas.openxmlformats.org/officeDocument/2006/relationships/hyperlink" Target="https://geoportal.sachsen.de/portal/IndexDaten/IDOL_sitemap.x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329615" y="293984"/>
            <a:ext cx="87388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 smtClean="0"/>
              <a:t>E-</a:t>
            </a:r>
            <a:r>
              <a:rPr lang="de-DE" sz="3000" b="1" dirty="0" err="1" smtClean="0"/>
              <a:t>Government</a:t>
            </a:r>
            <a:r>
              <a:rPr lang="de-DE" sz="3000" b="1" dirty="0" smtClean="0"/>
              <a:t>-Basiskomponente </a:t>
            </a:r>
            <a:r>
              <a:rPr lang="de-DE" sz="3000" b="1" dirty="0" err="1" smtClean="0"/>
              <a:t>Geodaten</a:t>
            </a:r>
            <a:r>
              <a:rPr lang="de-DE" sz="3000" b="1" dirty="0" smtClean="0"/>
              <a:t> (</a:t>
            </a:r>
            <a:r>
              <a:rPr lang="de-DE" sz="3000" b="1" dirty="0" err="1" smtClean="0"/>
              <a:t>GeoBAK</a:t>
            </a:r>
            <a:r>
              <a:rPr lang="de-DE" sz="3000" b="1" dirty="0" smtClean="0"/>
              <a:t>)</a:t>
            </a:r>
            <a:endParaRPr lang="en-US" sz="3000" b="1" dirty="0"/>
          </a:p>
        </p:txBody>
      </p:sp>
      <p:grpSp>
        <p:nvGrpSpPr>
          <p:cNvPr id="16" name="Gruppieren 15"/>
          <p:cNvGrpSpPr/>
          <p:nvPr/>
        </p:nvGrpSpPr>
        <p:grpSpPr>
          <a:xfrm>
            <a:off x="5575192" y="1379042"/>
            <a:ext cx="2975559" cy="4854686"/>
            <a:chOff x="440985" y="1373181"/>
            <a:chExt cx="3090659" cy="4854686"/>
          </a:xfrm>
        </p:grpSpPr>
        <p:sp>
          <p:nvSpPr>
            <p:cNvPr id="4" name="Abgerundetes Rechteck 3"/>
            <p:cNvSpPr/>
            <p:nvPr/>
          </p:nvSpPr>
          <p:spPr>
            <a:xfrm>
              <a:off x="621923" y="1951342"/>
              <a:ext cx="2702688" cy="426333"/>
            </a:xfrm>
            <a:prstGeom prst="roundRect">
              <a:avLst/>
            </a:prstGeom>
            <a:ln w="3810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Geoportal Sachsenatlas</a:t>
              </a:r>
              <a:endParaRPr lang="en-US" dirty="0"/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621923" y="2432616"/>
              <a:ext cx="2702688" cy="426333"/>
            </a:xfrm>
            <a:prstGeom prst="roundRect">
              <a:avLst/>
            </a:prstGeom>
            <a:ln w="1905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/>
                <a:t>Geosuche</a:t>
              </a:r>
              <a:endParaRPr lang="en-US" dirty="0"/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621923" y="2913890"/>
              <a:ext cx="2702688" cy="426333"/>
            </a:xfrm>
            <a:prstGeom prst="roundRect">
              <a:avLst/>
            </a:prstGeom>
            <a:ln w="1905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Kartenviewer</a:t>
              </a:r>
              <a:endParaRPr lang="en-US" dirty="0"/>
            </a:p>
          </p:txBody>
        </p:sp>
        <p:sp>
          <p:nvSpPr>
            <p:cNvPr id="7" name="Abgerundetes Rechteck 6"/>
            <p:cNvSpPr/>
            <p:nvPr/>
          </p:nvSpPr>
          <p:spPr>
            <a:xfrm>
              <a:off x="621923" y="3876438"/>
              <a:ext cx="2702688" cy="426333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Metadatenkatalog</a:t>
              </a:r>
              <a:endParaRPr lang="en-US" dirty="0"/>
            </a:p>
          </p:txBody>
        </p:sp>
        <p:sp>
          <p:nvSpPr>
            <p:cNvPr id="8" name="Abgerundetes Rechteck 7"/>
            <p:cNvSpPr/>
            <p:nvPr/>
          </p:nvSpPr>
          <p:spPr>
            <a:xfrm>
              <a:off x="621923" y="4838986"/>
              <a:ext cx="2702688" cy="426333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/>
                <a:t>Geodiensteserver</a:t>
              </a:r>
              <a:endParaRPr lang="en-US" dirty="0"/>
            </a:p>
          </p:txBody>
        </p:sp>
        <p:sp>
          <p:nvSpPr>
            <p:cNvPr id="9" name="Abgerundetes Rechteck 8"/>
            <p:cNvSpPr/>
            <p:nvPr/>
          </p:nvSpPr>
          <p:spPr>
            <a:xfrm>
              <a:off x="621923" y="3395164"/>
              <a:ext cx="2702688" cy="426333"/>
            </a:xfrm>
            <a:prstGeom prst="roundRect">
              <a:avLst/>
            </a:prstGeom>
            <a:ln w="1905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/>
                <a:t>Geodienstemonitoring</a:t>
              </a:r>
              <a:endParaRPr lang="en-US" dirty="0"/>
            </a:p>
          </p:txBody>
        </p:sp>
        <p:sp>
          <p:nvSpPr>
            <p:cNvPr id="10" name="Abgerundetes Rechteck 9"/>
            <p:cNvSpPr/>
            <p:nvPr/>
          </p:nvSpPr>
          <p:spPr>
            <a:xfrm>
              <a:off x="621923" y="5320260"/>
              <a:ext cx="2702688" cy="426333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Geodatenaufbereitung</a:t>
              </a:r>
              <a:endParaRPr lang="en-US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21923" y="5801534"/>
              <a:ext cx="2702688" cy="426333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Geodatenspeicherung</a:t>
              </a:r>
              <a:endParaRPr lang="en-US" dirty="0"/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621923" y="4357712"/>
              <a:ext cx="2702688" cy="426333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/>
                <a:t>Geodienstesecurity</a:t>
              </a:r>
              <a:endParaRPr lang="en-US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440985" y="1373181"/>
              <a:ext cx="30906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800" dirty="0" smtClean="0"/>
                <a:t>9 Teilkomponenten</a:t>
              </a:r>
              <a:endParaRPr lang="en-US" sz="2800" dirty="0"/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8647611" y="1876492"/>
            <a:ext cx="361264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 smtClean="0"/>
              <a:t>OpenText</a:t>
            </a:r>
            <a:endParaRPr lang="de-DE" sz="1600" b="1" dirty="0" smtClean="0"/>
          </a:p>
          <a:p>
            <a:pPr marL="285750" indent="-285750">
              <a:buFontTx/>
              <a:buChar char="-"/>
            </a:pPr>
            <a:r>
              <a:rPr lang="de-DE" sz="1600" dirty="0" smtClean="0"/>
              <a:t>Web Solutions Management Server</a:t>
            </a:r>
          </a:p>
          <a:p>
            <a:pPr marL="285750" indent="-285750">
              <a:buFontTx/>
              <a:buChar char="-"/>
            </a:pPr>
            <a:r>
              <a:rPr lang="de-DE" sz="1600" dirty="0" smtClean="0"/>
              <a:t>Web Solutions </a:t>
            </a:r>
            <a:r>
              <a:rPr lang="de-DE" sz="1600" dirty="0" err="1" smtClean="0"/>
              <a:t>Delivery</a:t>
            </a:r>
            <a:r>
              <a:rPr lang="de-DE" sz="1600" dirty="0" smtClean="0"/>
              <a:t> Server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Micro </a:t>
            </a:r>
            <a:r>
              <a:rPr lang="en-US" sz="1600" b="1" dirty="0"/>
              <a:t>Focus / </a:t>
            </a:r>
            <a:r>
              <a:rPr lang="en-US" sz="1600" b="1" dirty="0" smtClean="0"/>
              <a:t>HPE / Autonomy </a:t>
            </a:r>
            <a:endParaRPr lang="en-US" sz="1600" b="1" dirty="0"/>
          </a:p>
          <a:p>
            <a:pPr marL="285750" indent="-285750">
              <a:buFontTx/>
              <a:buChar char="-"/>
            </a:pPr>
            <a:r>
              <a:rPr lang="de-DE" sz="1600" dirty="0" smtClean="0"/>
              <a:t>IDOL</a:t>
            </a:r>
          </a:p>
          <a:p>
            <a:endParaRPr lang="de-DE" sz="1600" dirty="0"/>
          </a:p>
          <a:p>
            <a:r>
              <a:rPr lang="en-US" sz="1600" b="1" dirty="0"/>
              <a:t>con terra</a:t>
            </a:r>
          </a:p>
          <a:p>
            <a:pPr marL="285750" indent="-285750">
              <a:buFontTx/>
              <a:buChar char="-"/>
            </a:pPr>
            <a:r>
              <a:rPr lang="de-DE" sz="1600" dirty="0" err="1" smtClean="0"/>
              <a:t>map.apps</a:t>
            </a:r>
            <a:endParaRPr lang="de-DE" sz="1600" dirty="0" smtClean="0"/>
          </a:p>
          <a:p>
            <a:pPr marL="285750" indent="-285750">
              <a:buFontTx/>
              <a:buChar char="-"/>
            </a:pPr>
            <a:endParaRPr lang="de-DE" sz="1600" dirty="0"/>
          </a:p>
          <a:p>
            <a:r>
              <a:rPr lang="de-DE" sz="1600" b="1" dirty="0" smtClean="0"/>
              <a:t>GeoSN</a:t>
            </a:r>
          </a:p>
          <a:p>
            <a:pPr marL="285750" indent="-285750">
              <a:buFontTx/>
              <a:buChar char="-"/>
            </a:pPr>
            <a:r>
              <a:rPr lang="de-DE" sz="1600" dirty="0" smtClean="0"/>
              <a:t>Eigenentwicklung</a:t>
            </a:r>
          </a:p>
          <a:p>
            <a:pPr marL="285750" indent="-285750">
              <a:buFontTx/>
              <a:buChar char="-"/>
            </a:pPr>
            <a:endParaRPr lang="de-DE" sz="1600" dirty="0"/>
          </a:p>
          <a:p>
            <a:r>
              <a:rPr lang="de-DE" sz="1600" b="1" dirty="0" err="1" smtClean="0"/>
              <a:t>con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terra</a:t>
            </a:r>
            <a:endParaRPr lang="de-DE" sz="1600" b="1" dirty="0" smtClean="0"/>
          </a:p>
          <a:p>
            <a:pPr marL="285750" indent="-285750">
              <a:buFontTx/>
              <a:buChar char="-"/>
            </a:pPr>
            <a:r>
              <a:rPr lang="de-DE" sz="1600" dirty="0" err="1"/>
              <a:t>s</a:t>
            </a:r>
            <a:r>
              <a:rPr lang="de-DE" sz="1600" dirty="0" err="1" smtClean="0"/>
              <a:t>ecurity.manager</a:t>
            </a:r>
            <a:endParaRPr lang="de-DE" sz="1600" dirty="0"/>
          </a:p>
          <a:p>
            <a:endParaRPr lang="de-DE" sz="1600" dirty="0"/>
          </a:p>
          <a:p>
            <a:r>
              <a:rPr lang="en-US" sz="1600" b="1" dirty="0"/>
              <a:t>Safe Software</a:t>
            </a:r>
          </a:p>
          <a:p>
            <a:pPr marL="285750" indent="-285750">
              <a:buFontTx/>
              <a:buChar char="-"/>
            </a:pPr>
            <a:r>
              <a:rPr lang="de-DE" sz="1600" dirty="0" smtClean="0"/>
              <a:t>FME</a:t>
            </a:r>
            <a:endParaRPr lang="de-DE" sz="1600" dirty="0"/>
          </a:p>
          <a:p>
            <a:endParaRPr lang="en-US" sz="1600" dirty="0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310" y="1062440"/>
            <a:ext cx="4981326" cy="32839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615" y="3757116"/>
            <a:ext cx="2630462" cy="29975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6774" y="4478884"/>
            <a:ext cx="2782862" cy="20477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37" name="Gerade Verbindung mit Pfeil 36"/>
          <p:cNvCxnSpPr>
            <a:stCxn id="4" idx="1"/>
          </p:cNvCxnSpPr>
          <p:nvPr/>
        </p:nvCxnSpPr>
        <p:spPr>
          <a:xfrm flipH="1" flipV="1">
            <a:off x="3815862" y="1582615"/>
            <a:ext cx="1933530" cy="58775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H="1" flipV="1">
            <a:off x="2690446" y="1902262"/>
            <a:ext cx="3058946" cy="75956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>
            <a:stCxn id="6" idx="1"/>
          </p:cNvCxnSpPr>
          <p:nvPr/>
        </p:nvCxnSpPr>
        <p:spPr>
          <a:xfrm flipH="1" flipV="1">
            <a:off x="3921369" y="2873222"/>
            <a:ext cx="1828023" cy="25969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" idx="3"/>
          </p:cNvCxnSpPr>
          <p:nvPr/>
        </p:nvCxnSpPr>
        <p:spPr>
          <a:xfrm flipV="1">
            <a:off x="8351428" y="2057840"/>
            <a:ext cx="359756" cy="11253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9" idx="1"/>
          </p:cNvCxnSpPr>
          <p:nvPr/>
        </p:nvCxnSpPr>
        <p:spPr>
          <a:xfrm flipH="1">
            <a:off x="5251269" y="3614192"/>
            <a:ext cx="498123" cy="120930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5" idx="3"/>
          </p:cNvCxnSpPr>
          <p:nvPr/>
        </p:nvCxnSpPr>
        <p:spPr>
          <a:xfrm>
            <a:off x="8351428" y="2651644"/>
            <a:ext cx="359756" cy="33303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6" idx="3"/>
          </p:cNvCxnSpPr>
          <p:nvPr/>
        </p:nvCxnSpPr>
        <p:spPr>
          <a:xfrm>
            <a:off x="8351428" y="3132918"/>
            <a:ext cx="359756" cy="56342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9" idx="3"/>
          </p:cNvCxnSpPr>
          <p:nvPr/>
        </p:nvCxnSpPr>
        <p:spPr>
          <a:xfrm>
            <a:off x="8351428" y="3614192"/>
            <a:ext cx="359756" cy="78902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>
            <a:stCxn id="10" idx="3"/>
          </p:cNvCxnSpPr>
          <p:nvPr/>
        </p:nvCxnSpPr>
        <p:spPr>
          <a:xfrm>
            <a:off x="8351429" y="5539288"/>
            <a:ext cx="359755" cy="35701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12" idx="3"/>
          </p:cNvCxnSpPr>
          <p:nvPr/>
        </p:nvCxnSpPr>
        <p:spPr>
          <a:xfrm>
            <a:off x="8351429" y="4576740"/>
            <a:ext cx="359755" cy="60269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12" idx="1"/>
          </p:cNvCxnSpPr>
          <p:nvPr/>
        </p:nvCxnSpPr>
        <p:spPr>
          <a:xfrm flipH="1" flipV="1">
            <a:off x="4835380" y="1249557"/>
            <a:ext cx="914012" cy="332718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47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rafik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5400" y="171741"/>
            <a:ext cx="1557823" cy="1345393"/>
          </a:xfrm>
          <a:prstGeom prst="rect">
            <a:avLst/>
          </a:prstGeom>
        </p:spPr>
      </p:pic>
      <p:sp>
        <p:nvSpPr>
          <p:cNvPr id="4" name="Flussdiagramm: Magnetplattenspeicher 3"/>
          <p:cNvSpPr/>
          <p:nvPr/>
        </p:nvSpPr>
        <p:spPr>
          <a:xfrm>
            <a:off x="563653" y="762524"/>
            <a:ext cx="1227908" cy="783772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err="1" smtClean="0"/>
              <a:t>Geodaten</a:t>
            </a:r>
            <a:endParaRPr lang="de-DE" sz="1600" b="1" dirty="0" smtClean="0"/>
          </a:p>
          <a:p>
            <a:pPr algn="ctr"/>
            <a:r>
              <a:rPr lang="de-DE" sz="1600" dirty="0" smtClean="0"/>
              <a:t>SHP/SDE</a:t>
            </a:r>
            <a:endParaRPr lang="en-US" sz="1600" dirty="0"/>
          </a:p>
        </p:txBody>
      </p:sp>
      <p:sp>
        <p:nvSpPr>
          <p:cNvPr id="5" name="Flussdiagramm: Magnetplattenspeicher 4"/>
          <p:cNvSpPr/>
          <p:nvPr/>
        </p:nvSpPr>
        <p:spPr>
          <a:xfrm>
            <a:off x="563653" y="3033137"/>
            <a:ext cx="1227908" cy="783772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Metadaten</a:t>
            </a:r>
          </a:p>
          <a:p>
            <a:pPr algn="ctr"/>
            <a:r>
              <a:rPr lang="de-DE" sz="1600" dirty="0" err="1" smtClean="0"/>
              <a:t>GeoMIS</a:t>
            </a:r>
            <a:endParaRPr lang="en-US" sz="1600" dirty="0"/>
          </a:p>
        </p:txBody>
      </p:sp>
      <p:sp>
        <p:nvSpPr>
          <p:cNvPr id="6" name="Flussdiagramm: Magnetplattenspeicher 5"/>
          <p:cNvSpPr/>
          <p:nvPr/>
        </p:nvSpPr>
        <p:spPr>
          <a:xfrm>
            <a:off x="563653" y="5292105"/>
            <a:ext cx="1227908" cy="783772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Text</a:t>
            </a:r>
            <a:endParaRPr lang="de-DE" sz="1600" b="1" dirty="0" smtClean="0"/>
          </a:p>
        </p:txBody>
      </p:sp>
      <p:sp>
        <p:nvSpPr>
          <p:cNvPr id="7" name="Abgerundetes Rechteck 6"/>
          <p:cNvSpPr/>
          <p:nvPr/>
        </p:nvSpPr>
        <p:spPr>
          <a:xfrm>
            <a:off x="2946503" y="2045664"/>
            <a:ext cx="1436915" cy="8969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FME</a:t>
            </a:r>
          </a:p>
          <a:p>
            <a:pPr algn="ctr"/>
            <a:r>
              <a:rPr lang="de-DE" sz="1400" dirty="0" smtClean="0"/>
              <a:t>„</a:t>
            </a:r>
            <a:r>
              <a:rPr lang="de-DE" sz="1400" dirty="0" err="1" smtClean="0"/>
              <a:t>Geoexporter</a:t>
            </a:r>
            <a:r>
              <a:rPr lang="de-DE" sz="1400" dirty="0" smtClean="0"/>
              <a:t>“</a:t>
            </a:r>
            <a:endParaRPr lang="en-US" sz="1400" dirty="0"/>
          </a:p>
        </p:txBody>
      </p:sp>
      <p:cxnSp>
        <p:nvCxnSpPr>
          <p:cNvPr id="9" name="Gewinkelter Verbinder 8"/>
          <p:cNvCxnSpPr>
            <a:stCxn id="4" idx="4"/>
            <a:endCxn id="7" idx="1"/>
          </p:cNvCxnSpPr>
          <p:nvPr/>
        </p:nvCxnSpPr>
        <p:spPr>
          <a:xfrm>
            <a:off x="1791561" y="1154410"/>
            <a:ext cx="1154942" cy="1339745"/>
          </a:xfrm>
          <a:prstGeom prst="bentConnector3">
            <a:avLst>
              <a:gd name="adj1" fmla="val 81851"/>
            </a:avLst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winkelter Verbinder 10"/>
          <p:cNvCxnSpPr>
            <a:stCxn id="5" idx="4"/>
            <a:endCxn id="7" idx="1"/>
          </p:cNvCxnSpPr>
          <p:nvPr/>
        </p:nvCxnSpPr>
        <p:spPr>
          <a:xfrm flipV="1">
            <a:off x="1791561" y="2494155"/>
            <a:ext cx="1154942" cy="930868"/>
          </a:xfrm>
          <a:prstGeom prst="bentConnector3">
            <a:avLst>
              <a:gd name="adj1" fmla="val 81851"/>
            </a:avLst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647088" y="1546296"/>
            <a:ext cx="1078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Adressen</a:t>
            </a:r>
          </a:p>
          <a:p>
            <a:r>
              <a:rPr lang="de-DE" sz="1200" dirty="0" smtClean="0"/>
              <a:t>Geogr. Namen</a:t>
            </a:r>
          </a:p>
          <a:p>
            <a:r>
              <a:rPr lang="de-DE" sz="1200" dirty="0" smtClean="0"/>
              <a:t>Flurstücke …</a:t>
            </a:r>
            <a:endParaRPr lang="de-DE" sz="1200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633450" y="3819850"/>
            <a:ext cx="1088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Datensätze</a:t>
            </a:r>
          </a:p>
          <a:p>
            <a:r>
              <a:rPr lang="de-DE" sz="1200" dirty="0" smtClean="0"/>
              <a:t>Dienste</a:t>
            </a:r>
          </a:p>
          <a:p>
            <a:r>
              <a:rPr lang="de-DE" sz="1200" dirty="0" smtClean="0"/>
              <a:t>Anwendungen</a:t>
            </a:r>
            <a:endParaRPr lang="de-DE" sz="1200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531431" y="6101538"/>
            <a:ext cx="1533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g</a:t>
            </a:r>
            <a:r>
              <a:rPr lang="de-DE" sz="1200" dirty="0" smtClean="0"/>
              <a:t>eosn.sachsen.de</a:t>
            </a:r>
          </a:p>
          <a:p>
            <a:r>
              <a:rPr lang="de-DE" sz="1200" dirty="0" smtClean="0"/>
              <a:t>umwelt.sachsen.de …</a:t>
            </a:r>
            <a:endParaRPr lang="de-DE" sz="1200" dirty="0" smtClean="0"/>
          </a:p>
        </p:txBody>
      </p:sp>
      <p:sp>
        <p:nvSpPr>
          <p:cNvPr id="19" name="Flussdiagramm: Magnetplattenspeicher 18"/>
          <p:cNvSpPr/>
          <p:nvPr/>
        </p:nvSpPr>
        <p:spPr>
          <a:xfrm>
            <a:off x="4914196" y="2894413"/>
            <a:ext cx="1227908" cy="922496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Sitemap</a:t>
            </a:r>
          </a:p>
          <a:p>
            <a:pPr algn="ctr"/>
            <a:r>
              <a:rPr lang="de-DE" sz="1600" dirty="0" smtClean="0"/>
              <a:t>XML/HTML</a:t>
            </a:r>
            <a:endParaRPr lang="en-US" sz="1600" dirty="0"/>
          </a:p>
        </p:txBody>
      </p:sp>
      <p:sp>
        <p:nvSpPr>
          <p:cNvPr id="20" name="Flussdiagramm: Magnetplattenspeicher 19"/>
          <p:cNvSpPr/>
          <p:nvPr/>
        </p:nvSpPr>
        <p:spPr>
          <a:xfrm>
            <a:off x="4914196" y="1193451"/>
            <a:ext cx="1227908" cy="901671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Geometrien</a:t>
            </a:r>
          </a:p>
          <a:p>
            <a:pPr algn="ctr"/>
            <a:r>
              <a:rPr lang="de-DE" sz="1600" dirty="0" smtClean="0"/>
              <a:t>JSON</a:t>
            </a:r>
            <a:endParaRPr lang="en-US" sz="1600" dirty="0"/>
          </a:p>
        </p:txBody>
      </p:sp>
      <p:cxnSp>
        <p:nvCxnSpPr>
          <p:cNvPr id="23" name="Gewinkelter Verbinder 22"/>
          <p:cNvCxnSpPr>
            <a:stCxn id="7" idx="3"/>
            <a:endCxn id="20" idx="2"/>
          </p:cNvCxnSpPr>
          <p:nvPr/>
        </p:nvCxnSpPr>
        <p:spPr>
          <a:xfrm flipV="1">
            <a:off x="4383418" y="1644287"/>
            <a:ext cx="530778" cy="84986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winkelter Verbinder 25"/>
          <p:cNvCxnSpPr>
            <a:stCxn id="7" idx="3"/>
            <a:endCxn id="19" idx="2"/>
          </p:cNvCxnSpPr>
          <p:nvPr/>
        </p:nvCxnSpPr>
        <p:spPr>
          <a:xfrm>
            <a:off x="4383418" y="2494155"/>
            <a:ext cx="530778" cy="8615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bgerundetes Rechteck 31"/>
          <p:cNvSpPr/>
          <p:nvPr/>
        </p:nvSpPr>
        <p:spPr>
          <a:xfrm>
            <a:off x="6608696" y="2986741"/>
            <a:ext cx="1124607" cy="74050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Web</a:t>
            </a:r>
          </a:p>
          <a:p>
            <a:pPr algn="ctr"/>
            <a:r>
              <a:rPr lang="de-DE" sz="1400" dirty="0" smtClean="0"/>
              <a:t>Connector</a:t>
            </a:r>
          </a:p>
          <a:p>
            <a:pPr algn="ctr"/>
            <a:r>
              <a:rPr lang="de-DE" sz="1400" dirty="0" smtClean="0"/>
              <a:t>(Crawler)</a:t>
            </a:r>
            <a:endParaRPr lang="en-US" sz="1400" dirty="0"/>
          </a:p>
        </p:txBody>
      </p:sp>
      <p:sp>
        <p:nvSpPr>
          <p:cNvPr id="33" name="Abgerundetes Rechteck 32"/>
          <p:cNvSpPr/>
          <p:nvPr/>
        </p:nvSpPr>
        <p:spPr>
          <a:xfrm>
            <a:off x="6608695" y="5313736"/>
            <a:ext cx="1124607" cy="74050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Web</a:t>
            </a:r>
          </a:p>
          <a:p>
            <a:pPr algn="ctr"/>
            <a:r>
              <a:rPr lang="de-DE" sz="1400" dirty="0" smtClean="0"/>
              <a:t>Connector</a:t>
            </a:r>
          </a:p>
          <a:p>
            <a:pPr algn="ctr"/>
            <a:r>
              <a:rPr lang="de-DE" sz="1400" dirty="0" smtClean="0"/>
              <a:t>(Crawler)</a:t>
            </a:r>
            <a:endParaRPr lang="en-US" sz="1400" dirty="0"/>
          </a:p>
        </p:txBody>
      </p:sp>
      <p:cxnSp>
        <p:nvCxnSpPr>
          <p:cNvPr id="34" name="Gewinkelter Verbinder 33"/>
          <p:cNvCxnSpPr>
            <a:stCxn id="32" idx="1"/>
            <a:endCxn id="19" idx="4"/>
          </p:cNvCxnSpPr>
          <p:nvPr/>
        </p:nvCxnSpPr>
        <p:spPr>
          <a:xfrm rot="10800000">
            <a:off x="6142104" y="3355662"/>
            <a:ext cx="466592" cy="133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winkelter Verbinder 36"/>
          <p:cNvCxnSpPr>
            <a:stCxn id="33" idx="1"/>
            <a:endCxn id="6" idx="4"/>
          </p:cNvCxnSpPr>
          <p:nvPr/>
        </p:nvCxnSpPr>
        <p:spPr>
          <a:xfrm rot="10800000">
            <a:off x="1791561" y="5683991"/>
            <a:ext cx="4817134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Grafik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2596" y="475409"/>
            <a:ext cx="3530516" cy="2327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41" name="Gewinkelter Verbinder 40"/>
          <p:cNvCxnSpPr>
            <a:stCxn id="21" idx="1"/>
            <a:endCxn id="32" idx="3"/>
          </p:cNvCxnSpPr>
          <p:nvPr/>
        </p:nvCxnSpPr>
        <p:spPr>
          <a:xfrm rot="10800000">
            <a:off x="7733303" y="3356997"/>
            <a:ext cx="1341032" cy="171987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winkelter Verbinder 43"/>
          <p:cNvCxnSpPr>
            <a:stCxn id="21" idx="1"/>
            <a:endCxn id="33" idx="3"/>
          </p:cNvCxnSpPr>
          <p:nvPr/>
        </p:nvCxnSpPr>
        <p:spPr>
          <a:xfrm rot="10800000" flipV="1">
            <a:off x="7733303" y="5076869"/>
            <a:ext cx="1341033" cy="60712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uppieren 62"/>
          <p:cNvGrpSpPr/>
          <p:nvPr/>
        </p:nvGrpSpPr>
        <p:grpSpPr>
          <a:xfrm>
            <a:off x="9074335" y="3680418"/>
            <a:ext cx="2198915" cy="2360925"/>
            <a:chOff x="7760548" y="2839592"/>
            <a:chExt cx="2198915" cy="2360925"/>
          </a:xfrm>
        </p:grpSpPr>
        <p:grpSp>
          <p:nvGrpSpPr>
            <p:cNvPr id="31" name="Gruppieren 30"/>
            <p:cNvGrpSpPr/>
            <p:nvPr/>
          </p:nvGrpSpPr>
          <p:grpSpPr>
            <a:xfrm>
              <a:off x="7760548" y="3271569"/>
              <a:ext cx="2198915" cy="1928948"/>
              <a:chOff x="7606936" y="1537063"/>
              <a:chExt cx="2198915" cy="1928948"/>
            </a:xfrm>
          </p:grpSpPr>
          <p:sp>
            <p:nvSpPr>
              <p:cNvPr id="21" name="Abgerundetes Rechteck 20"/>
              <p:cNvSpPr/>
              <p:nvPr/>
            </p:nvSpPr>
            <p:spPr>
              <a:xfrm>
                <a:off x="7606936" y="1537063"/>
                <a:ext cx="2198915" cy="1928948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de-DE" dirty="0" smtClean="0"/>
                  <a:t>Micro Focus</a:t>
                </a:r>
              </a:p>
              <a:p>
                <a:pPr algn="ctr"/>
                <a:r>
                  <a:rPr lang="de-DE" dirty="0" smtClean="0"/>
                  <a:t>IDOL</a:t>
                </a:r>
              </a:p>
              <a:p>
                <a:pPr algn="ctr"/>
                <a:endParaRPr lang="de-DE" dirty="0" smtClean="0"/>
              </a:p>
            </p:txBody>
          </p:sp>
          <p:sp>
            <p:nvSpPr>
              <p:cNvPr id="22" name="Flussdiagramm: Magnetplattenspeicher 21"/>
              <p:cNvSpPr/>
              <p:nvPr/>
            </p:nvSpPr>
            <p:spPr>
              <a:xfrm>
                <a:off x="8092439" y="2434045"/>
                <a:ext cx="1227908" cy="783772"/>
              </a:xfrm>
              <a:prstGeom prst="flowChartMagneticDisk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600" dirty="0" smtClean="0"/>
                  <a:t>Index</a:t>
                </a:r>
                <a:endParaRPr lang="en-US" sz="1600" dirty="0"/>
              </a:p>
            </p:txBody>
          </p:sp>
        </p:grpSp>
        <p:sp>
          <p:nvSpPr>
            <p:cNvPr id="47" name="Rechteck 46"/>
            <p:cNvSpPr/>
            <p:nvPr/>
          </p:nvSpPr>
          <p:spPr>
            <a:xfrm>
              <a:off x="8246051" y="2974426"/>
              <a:ext cx="130703" cy="29714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hteck 47"/>
            <p:cNvSpPr/>
            <p:nvPr/>
          </p:nvSpPr>
          <p:spPr>
            <a:xfrm>
              <a:off x="9297372" y="2974426"/>
              <a:ext cx="130703" cy="29714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8348307" y="2839592"/>
              <a:ext cx="9775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/>
                <a:t>Such-API</a:t>
              </a:r>
            </a:p>
            <a:p>
              <a:pPr algn="r"/>
              <a:r>
                <a:rPr lang="de-DE" sz="1200" dirty="0" smtClean="0"/>
                <a:t>Open Search</a:t>
              </a:r>
              <a:endParaRPr lang="en-US" sz="1200" dirty="0"/>
            </a:p>
          </p:txBody>
        </p:sp>
      </p:grpSp>
      <p:cxnSp>
        <p:nvCxnSpPr>
          <p:cNvPr id="50" name="Gewinkelter Verbinder 49"/>
          <p:cNvCxnSpPr>
            <a:stCxn id="40" idx="2"/>
            <a:endCxn id="47" idx="0"/>
          </p:cNvCxnSpPr>
          <p:nvPr/>
        </p:nvCxnSpPr>
        <p:spPr>
          <a:xfrm rot="5400000">
            <a:off x="9325338" y="3102736"/>
            <a:ext cx="1012368" cy="4126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winkelter Verbinder 55"/>
          <p:cNvCxnSpPr>
            <a:stCxn id="40" idx="1"/>
            <a:endCxn id="20" idx="4"/>
          </p:cNvCxnSpPr>
          <p:nvPr/>
        </p:nvCxnSpPr>
        <p:spPr>
          <a:xfrm rot="10800000" flipV="1">
            <a:off x="6142104" y="1639147"/>
            <a:ext cx="2130492" cy="51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hteck 63"/>
          <p:cNvSpPr/>
          <p:nvPr/>
        </p:nvSpPr>
        <p:spPr>
          <a:xfrm>
            <a:off x="4851594" y="2328629"/>
            <a:ext cx="161206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hlinkClick r:id="rId4"/>
              </a:rPr>
              <a:t>https://geoportal.sachsen.de/</a:t>
            </a:r>
          </a:p>
          <a:p>
            <a:r>
              <a:rPr lang="en-US" sz="900" dirty="0" smtClean="0">
                <a:hlinkClick r:id="rId4"/>
              </a:rPr>
              <a:t>portal/</a:t>
            </a:r>
            <a:r>
              <a:rPr lang="en-US" sz="900" dirty="0" err="1" smtClean="0">
                <a:hlinkClick r:id="rId4"/>
              </a:rPr>
              <a:t>IndexDaten</a:t>
            </a:r>
            <a:r>
              <a:rPr lang="en-US" sz="900" dirty="0" smtClean="0">
                <a:hlinkClick r:id="rId4"/>
              </a:rPr>
              <a:t>/</a:t>
            </a:r>
          </a:p>
          <a:p>
            <a:r>
              <a:rPr lang="en-US" sz="900" dirty="0" err="1" smtClean="0">
                <a:hlinkClick r:id="rId4"/>
              </a:rPr>
              <a:t>IDOL_sitemap.xhtml</a:t>
            </a:r>
            <a:endParaRPr lang="en-US" sz="900" dirty="0"/>
          </a:p>
        </p:txBody>
      </p:sp>
      <p:sp>
        <p:nvSpPr>
          <p:cNvPr id="65" name="Rechteck 64"/>
          <p:cNvSpPr/>
          <p:nvPr/>
        </p:nvSpPr>
        <p:spPr>
          <a:xfrm>
            <a:off x="10040408" y="2903249"/>
            <a:ext cx="215158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hlinkClick r:id="rId5"/>
              </a:rPr>
              <a:t>https://geoportal.sachsen.de/</a:t>
            </a:r>
          </a:p>
          <a:p>
            <a:r>
              <a:rPr lang="en-US" sz="1100" dirty="0" err="1" smtClean="0">
                <a:hlinkClick r:id="rId5"/>
              </a:rPr>
              <a:t>GeoBAK.search?output</a:t>
            </a:r>
            <a:r>
              <a:rPr lang="en-US" sz="1100" dirty="0" smtClean="0">
                <a:hlinkClick r:id="rId5"/>
              </a:rPr>
              <a:t>=</a:t>
            </a:r>
            <a:r>
              <a:rPr lang="en-US" sz="1100" dirty="0" err="1" smtClean="0">
                <a:hlinkClick r:id="rId5"/>
              </a:rPr>
              <a:t>json</a:t>
            </a:r>
            <a:r>
              <a:rPr lang="en-US" sz="1100" dirty="0" smtClean="0">
                <a:hlinkClick r:id="rId5"/>
              </a:rPr>
              <a:t>&amp;</a:t>
            </a:r>
          </a:p>
          <a:p>
            <a:r>
              <a:rPr lang="en-US" sz="1100" dirty="0" smtClean="0">
                <a:hlinkClick r:id="rId5"/>
              </a:rPr>
              <a:t>q=</a:t>
            </a:r>
            <a:r>
              <a:rPr lang="en-US" sz="1100" dirty="0" err="1" smtClean="0">
                <a:hlinkClick r:id="rId5"/>
              </a:rPr>
              <a:t>dresden</a:t>
            </a:r>
            <a:endParaRPr lang="en-US" sz="1100" dirty="0"/>
          </a:p>
        </p:txBody>
      </p:sp>
      <p:pic>
        <p:nvPicPr>
          <p:cNvPr id="66" name="Grafik 6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7952" y="3415987"/>
            <a:ext cx="1391537" cy="1552312"/>
          </a:xfrm>
          <a:prstGeom prst="rect">
            <a:avLst/>
          </a:prstGeom>
        </p:spPr>
      </p:pic>
      <p:sp>
        <p:nvSpPr>
          <p:cNvPr id="35" name="Flussdiagramm: Magnetplattenspeicher 34"/>
          <p:cNvSpPr/>
          <p:nvPr/>
        </p:nvSpPr>
        <p:spPr>
          <a:xfrm>
            <a:off x="4914196" y="4537040"/>
            <a:ext cx="1227908" cy="922496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Sitemap</a:t>
            </a:r>
          </a:p>
          <a:p>
            <a:pPr algn="ctr"/>
            <a:r>
              <a:rPr lang="de-DE" sz="1600" dirty="0" smtClean="0"/>
              <a:t>XML </a:t>
            </a:r>
            <a:r>
              <a:rPr lang="de-DE" sz="1600" dirty="0" err="1" smtClean="0"/>
              <a:t>google</a:t>
            </a:r>
            <a:endParaRPr lang="en-US" sz="1600" dirty="0"/>
          </a:p>
        </p:txBody>
      </p:sp>
      <p:sp>
        <p:nvSpPr>
          <p:cNvPr id="2" name="Rechteck 1"/>
          <p:cNvSpPr/>
          <p:nvPr/>
        </p:nvSpPr>
        <p:spPr>
          <a:xfrm>
            <a:off x="4831474" y="3917538"/>
            <a:ext cx="14555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hlinkClick r:id="rId7"/>
              </a:rPr>
              <a:t>https://geoportal.sachsen.de/portal/IndexDaten/google_sitemap_KARTENDIENST.xml</a:t>
            </a:r>
            <a:endParaRPr lang="en-US" sz="900" dirty="0"/>
          </a:p>
        </p:txBody>
      </p:sp>
      <p:cxnSp>
        <p:nvCxnSpPr>
          <p:cNvPr id="38" name="Gewinkelter Verbinder 37"/>
          <p:cNvCxnSpPr>
            <a:stCxn id="7" idx="3"/>
            <a:endCxn id="35" idx="2"/>
          </p:cNvCxnSpPr>
          <p:nvPr/>
        </p:nvCxnSpPr>
        <p:spPr>
          <a:xfrm>
            <a:off x="4383418" y="2494155"/>
            <a:ext cx="530778" cy="250413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>
            <a:stCxn id="66" idx="3"/>
          </p:cNvCxnSpPr>
          <p:nvPr/>
        </p:nvCxnSpPr>
        <p:spPr>
          <a:xfrm flipV="1">
            <a:off x="4469489" y="3683369"/>
            <a:ext cx="471709" cy="50877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/>
          <p:cNvCxnSpPr>
            <a:endCxn id="59" idx="1"/>
          </p:cNvCxnSpPr>
          <p:nvPr/>
        </p:nvCxnSpPr>
        <p:spPr>
          <a:xfrm flipV="1">
            <a:off x="6142104" y="844438"/>
            <a:ext cx="233296" cy="5387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 28"/>
          <p:cNvSpPr/>
          <p:nvPr/>
        </p:nvSpPr>
        <p:spPr>
          <a:xfrm>
            <a:off x="4887809" y="383190"/>
            <a:ext cx="125429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hlinkClick r:id="rId8"/>
              </a:rPr>
              <a:t>https://geoportal.sachsen.de/portal/IndexDaten/ORTE_UND_ADRESSEN/ORT/ORT/ORT_14612000.JSON</a:t>
            </a:r>
            <a:endParaRPr lang="en-US" sz="900" dirty="0"/>
          </a:p>
        </p:txBody>
      </p:sp>
      <p:sp>
        <p:nvSpPr>
          <p:cNvPr id="30" name="Textfeld 29"/>
          <p:cNvSpPr txBox="1"/>
          <p:nvPr/>
        </p:nvSpPr>
        <p:spPr>
          <a:xfrm>
            <a:off x="293610" y="306775"/>
            <a:ext cx="1868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Suche nach Orten</a:t>
            </a:r>
            <a:endParaRPr lang="en-US" b="1" dirty="0"/>
          </a:p>
        </p:txBody>
      </p:sp>
      <p:sp>
        <p:nvSpPr>
          <p:cNvPr id="55" name="Textfeld 54"/>
          <p:cNvSpPr txBox="1"/>
          <p:nvPr/>
        </p:nvSpPr>
        <p:spPr>
          <a:xfrm>
            <a:off x="159270" y="2383858"/>
            <a:ext cx="22831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smtClean="0"/>
              <a:t>Suche nach </a:t>
            </a:r>
            <a:r>
              <a:rPr lang="de-DE" b="1" dirty="0" err="1" smtClean="0"/>
              <a:t>Geodaten</a:t>
            </a:r>
            <a:r>
              <a:rPr lang="de-DE" b="1" dirty="0" smtClean="0"/>
              <a:t> </a:t>
            </a:r>
          </a:p>
          <a:p>
            <a:pPr algn="ctr"/>
            <a:r>
              <a:rPr lang="de-DE" b="1" dirty="0" smtClean="0"/>
              <a:t>&amp; -Diensten</a:t>
            </a:r>
            <a:endParaRPr lang="en-US" b="1" dirty="0"/>
          </a:p>
        </p:txBody>
      </p:sp>
      <p:sp>
        <p:nvSpPr>
          <p:cNvPr id="58" name="Textfeld 57"/>
          <p:cNvSpPr txBox="1"/>
          <p:nvPr/>
        </p:nvSpPr>
        <p:spPr>
          <a:xfrm>
            <a:off x="107748" y="4705392"/>
            <a:ext cx="2386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smtClean="0"/>
              <a:t>Suche nach Webseiten </a:t>
            </a:r>
          </a:p>
          <a:p>
            <a:pPr algn="ctr"/>
            <a:r>
              <a:rPr lang="de-DE" b="1" dirty="0" smtClean="0"/>
              <a:t>&amp; Dokumenten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25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Breitbild</PresentationFormat>
  <Paragraphs>74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>GeoSN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Hergert, Andreas - GeoSN</dc:creator>
  <cp:lastModifiedBy>Hergert, Andreas - GeoSN</cp:lastModifiedBy>
  <cp:revision>22</cp:revision>
  <cp:lastPrinted>2019-05-20T14:00:46Z</cp:lastPrinted>
  <dcterms:created xsi:type="dcterms:W3CDTF">2019-05-14T07:09:39Z</dcterms:created>
  <dcterms:modified xsi:type="dcterms:W3CDTF">2019-05-21T07:58:14Z</dcterms:modified>
</cp:coreProperties>
</file>