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82" r:id="rId3"/>
    <p:sldId id="283" r:id="rId4"/>
    <p:sldId id="260" r:id="rId5"/>
    <p:sldId id="261" r:id="rId6"/>
    <p:sldId id="262" r:id="rId7"/>
    <p:sldId id="263" r:id="rId8"/>
    <p:sldId id="264" r:id="rId9"/>
    <p:sldId id="266" r:id="rId10"/>
    <p:sldId id="268" r:id="rId11"/>
    <p:sldId id="285" r:id="rId12"/>
    <p:sldId id="269" r:id="rId13"/>
    <p:sldId id="275" r:id="rId14"/>
    <p:sldId id="270" r:id="rId15"/>
    <p:sldId id="271" r:id="rId16"/>
    <p:sldId id="272" r:id="rId17"/>
    <p:sldId id="274" r:id="rId18"/>
    <p:sldId id="280" r:id="rId19"/>
    <p:sldId id="278" r:id="rId20"/>
    <p:sldId id="284" r:id="rId21"/>
    <p:sldId id="286" r:id="rId22"/>
    <p:sldId id="281" r:id="rId23"/>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33"/>
    <a:srgbClr val="007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61780" autoAdjust="0"/>
  </p:normalViewPr>
  <p:slideViewPr>
    <p:cSldViewPr snapToGrid="0" showGuides="1">
      <p:cViewPr varScale="1">
        <p:scale>
          <a:sx n="82" d="100"/>
          <a:sy n="82" d="100"/>
        </p:scale>
        <p:origin x="2202" y="78"/>
      </p:cViewPr>
      <p:guideLst>
        <p:guide orient="horz" pos="2160"/>
        <p:guide pos="2880"/>
      </p:guideLst>
    </p:cSldViewPr>
  </p:slideViewPr>
  <p:notesTextViewPr>
    <p:cViewPr>
      <p:scale>
        <a:sx n="1" d="1"/>
        <a:sy n="1" d="1"/>
      </p:scale>
      <p:origin x="0" y="0"/>
    </p:cViewPr>
  </p:notesTextViewPr>
  <p:notesViewPr>
    <p:cSldViewPr snapToGrid="0">
      <p:cViewPr varScale="1">
        <p:scale>
          <a:sx n="96" d="100"/>
          <a:sy n="96" d="100"/>
        </p:scale>
        <p:origin x="366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9038594-66D0-44A0-A067-05E7B1FD5F14}" type="datetimeFigureOut">
              <a:rPr lang="de-DE" smtClean="0"/>
              <a:t>21.05.2019</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F0C1958-A840-4BC7-9948-590EBACF7D2B}" type="slidenum">
              <a:rPr lang="de-DE" smtClean="0"/>
              <a:t>‹Nr.›</a:t>
            </a:fld>
            <a:endParaRPr lang="de-DE"/>
          </a:p>
        </p:txBody>
      </p:sp>
    </p:spTree>
    <p:extLst>
      <p:ext uri="{BB962C8B-B14F-4D97-AF65-F5344CB8AC3E}">
        <p14:creationId xmlns:p14="http://schemas.microsoft.com/office/powerpoint/2010/main" val="383988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den Folgenden Folien möchte ich Ihnen gerne unsere Pläne und Aktivitäten zur Neuentwicklung des Geoportal.de vorstellen.</a:t>
            </a:r>
            <a:endParaRPr lang="de-DE" dirty="0" smtClean="0"/>
          </a:p>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1</a:t>
            </a:fld>
            <a:endParaRPr lang="de-DE"/>
          </a:p>
        </p:txBody>
      </p:sp>
    </p:spTree>
    <p:extLst>
      <p:ext uri="{BB962C8B-B14F-4D97-AF65-F5344CB8AC3E}">
        <p14:creationId xmlns:p14="http://schemas.microsoft.com/office/powerpoint/2010/main" val="99598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10</a:t>
            </a:fld>
            <a:endParaRPr lang="de-DE"/>
          </a:p>
        </p:txBody>
      </p:sp>
      <p:sp>
        <p:nvSpPr>
          <p:cNvPr id="5" name="Notizenplatzhalter 4"/>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90168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11</a:t>
            </a:fld>
            <a:endParaRPr lang="de-DE"/>
          </a:p>
        </p:txBody>
      </p:sp>
      <p:sp>
        <p:nvSpPr>
          <p:cNvPr id="5" name="Notizenplatzhalter 4"/>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11118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12</a:t>
            </a:fld>
            <a:endParaRPr lang="de-DE"/>
          </a:p>
        </p:txBody>
      </p:sp>
      <p:sp>
        <p:nvSpPr>
          <p:cNvPr id="5" name="Notizenplatzhalter 4"/>
          <p:cNvSpPr>
            <a:spLocks noGrp="1"/>
          </p:cNvSpPr>
          <p:nvPr>
            <p:ph type="body" sz="quarter" idx="11"/>
          </p:nvPr>
        </p:nvSpPr>
        <p:spPr/>
        <p:txBody>
          <a:bodyPr/>
          <a:lstStyle/>
          <a:p>
            <a:pPr marL="342900" indent="-342900">
              <a:buFontTx/>
              <a:buChar char="-"/>
            </a:pPr>
            <a:r>
              <a:rPr lang="de-DE" sz="1400" dirty="0"/>
              <a:t>Versionsnummer wird von links nach rechts abgelesen:</a:t>
            </a:r>
          </a:p>
          <a:p>
            <a:pPr marL="800100" lvl="1" indent="-342900">
              <a:buFontTx/>
              <a:buChar char="-"/>
            </a:pPr>
            <a:r>
              <a:rPr lang="de-DE" sz="1200" b="1" dirty="0"/>
              <a:t>MAJOR</a:t>
            </a:r>
            <a:r>
              <a:rPr lang="de-DE" sz="1200" dirty="0"/>
              <a:t>-Version: Die Programmierschnittstelle (API) wird inkompatibel</a:t>
            </a:r>
          </a:p>
          <a:p>
            <a:pPr marL="800100" lvl="1" indent="-342900">
              <a:buFontTx/>
              <a:buChar char="-"/>
            </a:pPr>
            <a:r>
              <a:rPr lang="de-DE" sz="1200" b="1" dirty="0"/>
              <a:t>MINOR</a:t>
            </a:r>
            <a:r>
              <a:rPr lang="de-DE" sz="1200" dirty="0"/>
              <a:t>-Version: Implementierung von neuen Funktionalitäten. </a:t>
            </a:r>
          </a:p>
          <a:p>
            <a:pPr lvl="3"/>
            <a:r>
              <a:rPr lang="de-DE" sz="1200" dirty="0"/>
              <a:t>	   Die Kompatibilität zur bisherigen API ist weiter gegeben</a:t>
            </a:r>
          </a:p>
          <a:p>
            <a:pPr marL="800100" lvl="1" indent="-342900">
              <a:buFontTx/>
              <a:buChar char="-"/>
            </a:pPr>
            <a:r>
              <a:rPr lang="de-DE" sz="1200" b="1" dirty="0" err="1"/>
              <a:t>Patch</a:t>
            </a:r>
            <a:r>
              <a:rPr lang="de-DE" sz="1200" dirty="0" err="1"/>
              <a:t>nummer</a:t>
            </a:r>
            <a:r>
              <a:rPr lang="de-DE" sz="1200" dirty="0"/>
              <a:t>: Beseitigung von Fehlverhalten innerhalb der API</a:t>
            </a:r>
          </a:p>
          <a:p>
            <a:endParaRPr lang="de-DE" dirty="0"/>
          </a:p>
        </p:txBody>
      </p:sp>
    </p:spTree>
    <p:extLst>
      <p:ext uri="{BB962C8B-B14F-4D97-AF65-F5344CB8AC3E}">
        <p14:creationId xmlns:p14="http://schemas.microsoft.com/office/powerpoint/2010/main" val="312981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Ein Geoportal beinhaltet einen Kartenviewer, in dem die </a:t>
            </a:r>
            <a:r>
              <a:rPr lang="de-DE" dirty="0" err="1" smtClean="0"/>
              <a:t>Geodaten</a:t>
            </a:r>
            <a:r>
              <a:rPr lang="de-DE" dirty="0" smtClean="0"/>
              <a:t> visualisiert werden können. </a:t>
            </a:r>
          </a:p>
          <a:p>
            <a:pPr marL="171450" indent="-171450">
              <a:buFont typeface="Arial" panose="020B0604020202020204" pitchFamily="34" charset="0"/>
              <a:buChar char="•"/>
            </a:pPr>
            <a:r>
              <a:rPr lang="de-DE" dirty="0" smtClean="0"/>
              <a:t>Zum Ändern der Zoomstufe stehen an dem Rand des Kartenfensters Buttons mit Plus und Minus zur Verfügung. </a:t>
            </a:r>
          </a:p>
          <a:p>
            <a:pPr marL="171450" indent="-171450">
              <a:buFont typeface="Arial" panose="020B0604020202020204" pitchFamily="34" charset="0"/>
              <a:buChar char="•"/>
            </a:pPr>
            <a:r>
              <a:rPr lang="de-DE" dirty="0" smtClean="0"/>
              <a:t>Im Kartenfensterbereich sind vordefinierte Hintergrundkarten als Auswahlliste zur Verfügung gestellt. </a:t>
            </a:r>
          </a:p>
          <a:p>
            <a:pPr marL="171450" indent="-171450">
              <a:buFont typeface="Arial" panose="020B0604020202020204" pitchFamily="34" charset="0"/>
              <a:buChar char="•"/>
            </a:pPr>
            <a:r>
              <a:rPr lang="de-DE" dirty="0" smtClean="0"/>
              <a:t>Die Fachdaten sind</a:t>
            </a:r>
            <a:r>
              <a:rPr lang="de-DE" baseline="0" dirty="0" smtClean="0"/>
              <a:t> im Kartenbaum </a:t>
            </a:r>
            <a:r>
              <a:rPr lang="de-DE" dirty="0" smtClean="0"/>
              <a:t>über eine vorgefertigte Auswahlliste sichtbar geschaltet oder über einen Suchbegriff in einem Eingabefeld gesucht und hinzugeladen werden. </a:t>
            </a:r>
          </a:p>
          <a:p>
            <a:pPr marL="171450" indent="-171450">
              <a:buFont typeface="Arial" panose="020B0604020202020204" pitchFamily="34" charset="0"/>
              <a:buChar char="•"/>
            </a:pPr>
            <a:r>
              <a:rPr lang="de-DE" dirty="0" smtClean="0"/>
              <a:t>Bei der Metadatensuche wird auf das Geodatenkatalog zurückgegriffen. Hier werden die Metadaten zu den </a:t>
            </a:r>
            <a:r>
              <a:rPr lang="de-DE" dirty="0" err="1" smtClean="0"/>
              <a:t>Geodaten</a:t>
            </a:r>
            <a:r>
              <a:rPr lang="de-DE" dirty="0" smtClean="0"/>
              <a:t> in einer einheitlichen Form abgelegt.</a:t>
            </a:r>
          </a:p>
          <a:p>
            <a:pPr marL="171450" indent="-171450">
              <a:buFont typeface="Arial" panose="020B0604020202020204" pitchFamily="34" charset="0"/>
              <a:buChar char="•"/>
            </a:pPr>
            <a:r>
              <a:rPr lang="de-DE" dirty="0" smtClean="0"/>
              <a:t>Als weitere Werkzeuge stehen im Kartenviewer häufig verschiedene Messfunktionen zur Verfügung. </a:t>
            </a:r>
          </a:p>
          <a:p>
            <a:pPr marL="171450" indent="-171450">
              <a:buFont typeface="Arial" panose="020B0604020202020204" pitchFamily="34" charset="0"/>
              <a:buChar char="•"/>
            </a:pPr>
            <a:endParaRPr lang="de-DE" dirty="0" smtClean="0"/>
          </a:p>
          <a:p>
            <a:pPr marL="0" indent="0">
              <a:buFont typeface="Arial" panose="020B0604020202020204" pitchFamily="34" charset="0"/>
              <a:buNone/>
            </a:pPr>
            <a:r>
              <a:rPr lang="de-DE" b="1" dirty="0" smtClean="0"/>
              <a:t>Erster</a:t>
            </a:r>
            <a:r>
              <a:rPr lang="de-DE" b="1" baseline="0" dirty="0" smtClean="0"/>
              <a:t> Entwurf -&gt; Anpassungen werden durch die Beauftragung bzgl. der professionellen Überarbeitung Webdesigns noch erfolgen</a:t>
            </a:r>
            <a:endParaRPr lang="de-DE" b="1" dirty="0" smtClean="0"/>
          </a:p>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13</a:t>
            </a:fld>
            <a:endParaRPr lang="de-DE"/>
          </a:p>
        </p:txBody>
      </p:sp>
    </p:spTree>
    <p:extLst>
      <p:ext uri="{BB962C8B-B14F-4D97-AF65-F5344CB8AC3E}">
        <p14:creationId xmlns:p14="http://schemas.microsoft.com/office/powerpoint/2010/main" val="25801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14</a:t>
            </a:fld>
            <a:endParaRPr lang="de-DE"/>
          </a:p>
        </p:txBody>
      </p:sp>
      <p:sp>
        <p:nvSpPr>
          <p:cNvPr id="5" name="Notizenplatzhalter 4"/>
          <p:cNvSpPr>
            <a:spLocks noGrp="1"/>
          </p:cNvSpPr>
          <p:nvPr>
            <p:ph type="body" sz="quarter" idx="11"/>
          </p:nvPr>
        </p:nvSpPr>
        <p:spPr/>
        <p:txBody>
          <a:bodyPr/>
          <a:lstStyle/>
          <a:p>
            <a:endParaRPr lang="de-DE" sz="1200" b="0" i="0" kern="1200" cap="all"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Modular Individuell gestalten</a:t>
            </a:r>
          </a:p>
          <a:p>
            <a:r>
              <a:rPr lang="de-DE" sz="1200" b="0" i="0" kern="1200" dirty="0">
                <a:solidFill>
                  <a:schemeClr val="tx1"/>
                </a:solidFill>
                <a:effectLst/>
                <a:latin typeface="+mn-lt"/>
                <a:ea typeface="+mn-ea"/>
                <a:cs typeface="+mn-cs"/>
              </a:rPr>
              <a:t>Durch</a:t>
            </a:r>
            <a:r>
              <a:rPr lang="de-DE" sz="1200" b="1" i="0" kern="1200" dirty="0">
                <a:solidFill>
                  <a:schemeClr val="tx1"/>
                </a:solidFill>
                <a:effectLst/>
                <a:latin typeface="+mn-lt"/>
                <a:ea typeface="+mn-ea"/>
                <a:cs typeface="+mn-cs"/>
              </a:rPr>
              <a:t> </a:t>
            </a:r>
            <a:r>
              <a:rPr lang="de-DE" sz="1200" b="0" i="0" kern="1200" dirty="0">
                <a:solidFill>
                  <a:schemeClr val="tx1"/>
                </a:solidFill>
                <a:effectLst/>
                <a:latin typeface="+mn-lt"/>
                <a:ea typeface="+mn-ea"/>
                <a:cs typeface="+mn-cs"/>
              </a:rPr>
              <a:t>den modularen Entwicklungsansatz können neue Module entwickelt werden, ohne zu tief in den Code einsteigen zu müssen.</a:t>
            </a:r>
          </a:p>
          <a:p>
            <a:pPr marL="342900" indent="-342900">
              <a:buFontTx/>
              <a:buChar char="-"/>
            </a:pPr>
            <a:endParaRPr lang="de-DE" sz="1400" dirty="0"/>
          </a:p>
          <a:p>
            <a:pPr marL="342900" indent="-342900">
              <a:buFontTx/>
              <a:buChar char="-"/>
            </a:pPr>
            <a:r>
              <a:rPr lang="de-DE" sz="1400" dirty="0" err="1"/>
              <a:t>lgv-config</a:t>
            </a:r>
            <a:endParaRPr lang="de-DE" sz="1400" dirty="0"/>
          </a:p>
          <a:p>
            <a:pPr marL="800100" lvl="1" indent="-342900">
              <a:buFontTx/>
              <a:buChar char="-"/>
            </a:pPr>
            <a:r>
              <a:rPr lang="de-DE" sz="1200" dirty="0"/>
              <a:t>In dem Bereich werden portalübergreifende Daten gespeichert.</a:t>
            </a:r>
          </a:p>
          <a:p>
            <a:pPr marL="800100" lvl="1" indent="-342900">
              <a:buFontTx/>
              <a:buChar char="-"/>
            </a:pPr>
            <a:r>
              <a:rPr lang="de-DE" sz="1200" dirty="0"/>
              <a:t>Einmalig notwendig bei der Verwendung von mehreren Fachportalen.</a:t>
            </a:r>
          </a:p>
          <a:p>
            <a:pPr marL="800100" lvl="1" indent="-342900">
              <a:buFontTx/>
              <a:buChar char="-"/>
            </a:pPr>
            <a:r>
              <a:rPr lang="de-DE" sz="1200" b="1" dirty="0" err="1"/>
              <a:t>services</a:t>
            </a:r>
            <a:r>
              <a:rPr lang="de-DE" sz="1200" b="1" dirty="0"/>
              <a:t>*.</a:t>
            </a:r>
            <a:r>
              <a:rPr lang="de-DE" sz="1200" b="1" dirty="0" err="1"/>
              <a:t>json</a:t>
            </a:r>
            <a:r>
              <a:rPr lang="de-DE" sz="1200" b="1" dirty="0"/>
              <a:t> </a:t>
            </a:r>
            <a:r>
              <a:rPr lang="de-DE" sz="1200" dirty="0"/>
              <a:t>definiert einzelne Layer (WMS-, WFS-Layer, Sensor-Layer, </a:t>
            </a:r>
          </a:p>
          <a:p>
            <a:pPr lvl="1"/>
            <a:r>
              <a:rPr lang="de-DE" sz="1200" dirty="0"/>
              <a:t>        </a:t>
            </a:r>
            <a:r>
              <a:rPr lang="de-DE" sz="1200" dirty="0" err="1"/>
              <a:t>GeoJSON</a:t>
            </a:r>
            <a:r>
              <a:rPr lang="de-DE" sz="1200" dirty="0"/>
              <a:t> oder 3D </a:t>
            </a:r>
            <a:r>
              <a:rPr lang="de-DE" sz="1200" dirty="0" err="1"/>
              <a:t>Objet</a:t>
            </a:r>
            <a:r>
              <a:rPr lang="de-DE" sz="1200" dirty="0"/>
              <a:t> Layer </a:t>
            </a:r>
            <a:r>
              <a:rPr lang="de-DE" sz="1200" dirty="0" err="1"/>
              <a:t>TileSet</a:t>
            </a:r>
            <a:r>
              <a:rPr lang="de-DE" sz="1200" dirty="0"/>
              <a:t>).</a:t>
            </a:r>
          </a:p>
          <a:p>
            <a:pPr marL="800100" lvl="1" indent="-342900">
              <a:buFontTx/>
              <a:buChar char="-"/>
            </a:pPr>
            <a:r>
              <a:rPr lang="de-DE" sz="1200" b="1" dirty="0" err="1"/>
              <a:t>reset</a:t>
            </a:r>
            <a:r>
              <a:rPr lang="de-DE" sz="1200" b="1" dirty="0"/>
              <a:t>-services*.</a:t>
            </a:r>
            <a:r>
              <a:rPr lang="de-DE" sz="1200" b="1" dirty="0" err="1"/>
              <a:t>json</a:t>
            </a:r>
            <a:r>
              <a:rPr lang="de-DE" sz="1200" dirty="0"/>
              <a:t> Konfiguration von Diensten und Internetlinks. </a:t>
            </a:r>
          </a:p>
          <a:p>
            <a:pPr lvl="1"/>
            <a:r>
              <a:rPr lang="de-DE" sz="1200" dirty="0"/>
              <a:t>        Keine Verwendung zur visuellen Darstellung von Daten (z.B. Druckdienste, </a:t>
            </a:r>
          </a:p>
          <a:p>
            <a:pPr lvl="1"/>
            <a:r>
              <a:rPr lang="de-DE" sz="1200" dirty="0"/>
              <a:t>        Metdatenquellen oder Geokodierungsdienste)</a:t>
            </a:r>
          </a:p>
          <a:p>
            <a:pPr indent="-342900">
              <a:buFontTx/>
              <a:buChar char="-"/>
            </a:pPr>
            <a:r>
              <a:rPr lang="de-DE" sz="1400" dirty="0" smtClean="0"/>
              <a:t>Portal</a:t>
            </a:r>
          </a:p>
          <a:p>
            <a:r>
              <a:rPr lang="de-DE" sz="1400" dirty="0" smtClean="0"/>
              <a:t>Der Inhalt des Ordners besteht aus 2 weiteren Ordnern, einer </a:t>
            </a:r>
            <a:r>
              <a:rPr lang="de-DE" sz="1400" dirty="0" err="1" smtClean="0"/>
              <a:t>Javascriptdatei</a:t>
            </a:r>
            <a:r>
              <a:rPr lang="de-DE" sz="1400" dirty="0" smtClean="0"/>
              <a:t>, einer JSON-Datei und einer Hypertext Markup Language (HTML) Datei.</a:t>
            </a:r>
            <a:endParaRPr lang="de-DE" sz="1400" dirty="0"/>
          </a:p>
          <a:p>
            <a:pPr marL="800100" lvl="1" indent="-342900">
              <a:buFontTx/>
              <a:buChar char="-"/>
            </a:pPr>
            <a:r>
              <a:rPr lang="de-DE" sz="1200" dirty="0"/>
              <a:t>Die beiden Dateien im Ordner „Portal“ mit den Namen „config.js“ </a:t>
            </a:r>
          </a:p>
          <a:p>
            <a:pPr lvl="1"/>
            <a:r>
              <a:rPr lang="de-DE" sz="1200" dirty="0"/>
              <a:t>        und „</a:t>
            </a:r>
            <a:r>
              <a:rPr lang="de-DE" sz="1200" dirty="0" err="1"/>
              <a:t>config.json</a:t>
            </a:r>
            <a:r>
              <a:rPr lang="de-DE" sz="1200" dirty="0"/>
              <a:t>“ sind die eigentlichen Konfigurationsdateien für das Portal.</a:t>
            </a:r>
          </a:p>
          <a:p>
            <a:pPr marL="800100" lvl="1" indent="-342900">
              <a:buFontTx/>
              <a:buChar char="-"/>
            </a:pPr>
            <a:r>
              <a:rPr lang="de-DE" sz="1200" b="1" dirty="0"/>
              <a:t>config.js</a:t>
            </a:r>
            <a:r>
              <a:rPr lang="de-DE" sz="1200" dirty="0"/>
              <a:t> enthält Konfigurationen für das Geoportal, verlinkt auf anderen </a:t>
            </a:r>
          </a:p>
          <a:p>
            <a:pPr lvl="1"/>
            <a:r>
              <a:rPr lang="de-DE" sz="1200" dirty="0"/>
              <a:t>        Konfigurationsdateien </a:t>
            </a:r>
            <a:r>
              <a:rPr lang="de-DE" sz="1200" dirty="0" err="1"/>
              <a:t>bspw</a:t>
            </a:r>
            <a:r>
              <a:rPr lang="de-DE" sz="1200" dirty="0"/>
              <a:t> </a:t>
            </a:r>
            <a:r>
              <a:rPr lang="de-DE" sz="1200" dirty="0" err="1"/>
              <a:t>services</a:t>
            </a:r>
            <a:r>
              <a:rPr lang="de-DE" sz="1200" dirty="0"/>
              <a:t>*.</a:t>
            </a:r>
            <a:r>
              <a:rPr lang="de-DE" sz="1200" dirty="0" err="1"/>
              <a:t>json</a:t>
            </a:r>
            <a:r>
              <a:rPr lang="de-DE" sz="1200" dirty="0"/>
              <a:t>. </a:t>
            </a:r>
          </a:p>
          <a:p>
            <a:pPr marL="800100" lvl="1" indent="-342900">
              <a:buFontTx/>
              <a:buChar char="-"/>
            </a:pPr>
            <a:r>
              <a:rPr lang="de-DE" sz="1200" b="1" dirty="0" err="1"/>
              <a:t>config.json</a:t>
            </a:r>
            <a:r>
              <a:rPr lang="de-DE" sz="1200" dirty="0"/>
              <a:t> bestimmt die gesamte Konfiguration der Portal-Oberfläche </a:t>
            </a:r>
            <a:endParaRPr lang="de-DE" sz="1400" dirty="0"/>
          </a:p>
          <a:p>
            <a:endParaRPr lang="de-DE" dirty="0"/>
          </a:p>
        </p:txBody>
      </p:sp>
    </p:spTree>
    <p:extLst>
      <p:ext uri="{BB962C8B-B14F-4D97-AF65-F5344CB8AC3E}">
        <p14:creationId xmlns:p14="http://schemas.microsoft.com/office/powerpoint/2010/main" val="4203143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15</a:t>
            </a:fld>
            <a:endParaRPr lang="de-DE"/>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48189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Tx/>
              <a:buChar char="-"/>
            </a:pPr>
            <a:r>
              <a:rPr lang="de-DE" sz="1200" b="1" dirty="0" err="1"/>
              <a:t>addWMS</a:t>
            </a:r>
            <a:r>
              <a:rPr lang="de-DE" sz="1200" dirty="0"/>
              <a:t>: Ermöglicht das Hinzufügen von beliebigen WMS-Diensten.</a:t>
            </a:r>
          </a:p>
          <a:p>
            <a:pPr marL="342900" indent="-342900">
              <a:buFontTx/>
              <a:buChar char="-"/>
            </a:pPr>
            <a:r>
              <a:rPr lang="de-DE" sz="1200" b="1" dirty="0"/>
              <a:t>Animation</a:t>
            </a:r>
            <a:r>
              <a:rPr lang="de-DE" sz="1200" dirty="0"/>
              <a:t>: dient z.B. zur Veranschaulichung der Pendlerströme. Als Datenbasis wird hierfür ein WFS Dienst benötigt.</a:t>
            </a:r>
          </a:p>
          <a:p>
            <a:pPr marL="342900" indent="-342900">
              <a:buFontTx/>
              <a:buChar char="-"/>
            </a:pPr>
            <a:r>
              <a:rPr lang="de-DE" sz="1200" b="1" dirty="0" err="1"/>
              <a:t>compareFeatures</a:t>
            </a:r>
            <a:r>
              <a:rPr lang="de-DE" sz="1200" dirty="0"/>
              <a:t>: Durch das Werkzeug können die Attribute ausgewählter Objekte tabellarisch verglichen werden.</a:t>
            </a:r>
          </a:p>
          <a:p>
            <a:pPr marL="342900" indent="-342900">
              <a:buFontTx/>
              <a:buChar char="-"/>
            </a:pPr>
            <a:r>
              <a:rPr lang="de-DE" sz="1200" b="1" dirty="0" err="1"/>
              <a:t>coord</a:t>
            </a:r>
            <a:r>
              <a:rPr lang="de-DE" sz="1200" dirty="0"/>
              <a:t>: dient zur Darstellung der Koordinaten der Position des folgenden Mausklicks in der Karte.</a:t>
            </a:r>
          </a:p>
          <a:p>
            <a:pPr marL="342900" indent="-342900">
              <a:buFontTx/>
              <a:buChar char="-"/>
            </a:pPr>
            <a:r>
              <a:rPr lang="de-DE" sz="1200" b="1" dirty="0"/>
              <a:t>Draw</a:t>
            </a:r>
            <a:r>
              <a:rPr lang="de-DE" sz="1200" dirty="0"/>
              <a:t>: ermöglicht ein zusätzliches Einzeichnen von Punkten, Linien, Flächen oder Texten in das Kartenfenster.</a:t>
            </a:r>
          </a:p>
          <a:p>
            <a:pPr marL="342900" indent="-342900">
              <a:buFontTx/>
              <a:buChar char="-"/>
            </a:pPr>
            <a:r>
              <a:rPr lang="de-DE" sz="1200" b="1" dirty="0" err="1"/>
              <a:t>extendedFilter</a:t>
            </a:r>
            <a:r>
              <a:rPr lang="de-DE" sz="1200" dirty="0"/>
              <a:t>: bietet die Möglichkeit definierte Layer nach eigenen Wünschen entsprechend den Attributwerten zu filtern. Als Layer muss hierfür ein WFS Layer vorliegen.</a:t>
            </a:r>
          </a:p>
          <a:p>
            <a:pPr marL="342900" indent="-342900">
              <a:buFontTx/>
              <a:buChar char="-"/>
            </a:pPr>
            <a:r>
              <a:rPr lang="de-DE" sz="1200" b="1" dirty="0" err="1"/>
              <a:t>featureLister</a:t>
            </a:r>
            <a:r>
              <a:rPr lang="de-DE" sz="1200" dirty="0"/>
              <a:t>: ermöglicht eine tabellarische Darstellung der Objekte eines sichtbaren WFS-</a:t>
            </a:r>
            <a:r>
              <a:rPr lang="de-DE" sz="1200" dirty="0" err="1"/>
              <a:t>Layers</a:t>
            </a:r>
            <a:r>
              <a:rPr lang="de-DE" sz="1200" dirty="0"/>
              <a:t>.</a:t>
            </a:r>
            <a:endParaRPr lang="de-DE" sz="1200" b="1" dirty="0"/>
          </a:p>
          <a:p>
            <a:pPr marL="342900" indent="-342900">
              <a:buFontTx/>
              <a:buChar char="-"/>
            </a:pPr>
            <a:r>
              <a:rPr lang="de-DE" sz="1200" b="1" dirty="0" err="1"/>
              <a:t>gfi</a:t>
            </a:r>
            <a:r>
              <a:rPr lang="de-DE" sz="1200" dirty="0"/>
              <a:t>: ermöglicht dem Anwender eine „</a:t>
            </a:r>
            <a:r>
              <a:rPr lang="de-DE" sz="1200" dirty="0" err="1"/>
              <a:t>Get</a:t>
            </a:r>
            <a:r>
              <a:rPr lang="de-DE" sz="1200" dirty="0"/>
              <a:t> Feature Info Abfrage“ für WMS Dienste auszuführen.</a:t>
            </a:r>
          </a:p>
          <a:p>
            <a:pPr marL="342900" indent="-342900">
              <a:buFontTx/>
              <a:buChar char="-"/>
            </a:pPr>
            <a:r>
              <a:rPr lang="de-DE" sz="1200" b="1" dirty="0" err="1"/>
              <a:t>Kmlimport</a:t>
            </a:r>
            <a:r>
              <a:rPr lang="de-DE" sz="1200" dirty="0"/>
              <a:t>: mit Hilfe des Werkzeugs können </a:t>
            </a:r>
            <a:r>
              <a:rPr lang="de-DE" sz="1200" dirty="0" err="1"/>
              <a:t>Geodaten</a:t>
            </a:r>
            <a:r>
              <a:rPr lang="de-DE" sz="1200" dirty="0"/>
              <a:t> aus einer KML-Datei in das Masterportal importiert werden und mit den im Portal hinterlegten </a:t>
            </a:r>
            <a:r>
              <a:rPr lang="de-DE" sz="1200" dirty="0" err="1"/>
              <a:t>Layern</a:t>
            </a:r>
            <a:r>
              <a:rPr lang="de-DE" sz="1200" dirty="0"/>
              <a:t> dargestellt werden.</a:t>
            </a:r>
          </a:p>
          <a:p>
            <a:pPr marL="342900" indent="-342900">
              <a:buFontTx/>
              <a:buChar char="-"/>
            </a:pPr>
            <a:r>
              <a:rPr lang="de-DE" sz="1200" b="1" dirty="0" err="1"/>
              <a:t>layerslider</a:t>
            </a:r>
            <a:r>
              <a:rPr lang="de-DE" sz="1200" dirty="0"/>
              <a:t>: für das Werkzeug kann eine Abfolge von </a:t>
            </a:r>
            <a:r>
              <a:rPr lang="de-DE" sz="1200" dirty="0" err="1"/>
              <a:t>Layern</a:t>
            </a:r>
            <a:r>
              <a:rPr lang="de-DE" sz="1200" dirty="0"/>
              <a:t> definiert werden, welche nach einem eingestellten Zeitintervall nacheinander eingeblendet werden.</a:t>
            </a:r>
            <a:endParaRPr lang="de-DE" sz="1200" b="1" dirty="0"/>
          </a:p>
          <a:p>
            <a:pPr marL="342900" indent="-342900">
              <a:buFontTx/>
              <a:buChar char="-"/>
            </a:pPr>
            <a:r>
              <a:rPr lang="de-DE" sz="1200" b="1" dirty="0" err="1"/>
              <a:t>measure</a:t>
            </a:r>
            <a:r>
              <a:rPr lang="de-DE" sz="1200" dirty="0"/>
              <a:t>: dient zur Messung. In dem Werkzeug kann zwischen einer linienförmigen und einer flächenförmigen Messung gewählt werden.</a:t>
            </a:r>
            <a:endParaRPr lang="de-DE" sz="1200" b="1" dirty="0"/>
          </a:p>
          <a:p>
            <a:pPr marL="342900" indent="-342900">
              <a:buFontTx/>
              <a:buChar char="-"/>
            </a:pPr>
            <a:r>
              <a:rPr lang="de-DE" sz="1200" b="1" dirty="0" err="1"/>
              <a:t>parcelSearch</a:t>
            </a:r>
            <a:r>
              <a:rPr lang="de-DE" sz="1200" dirty="0"/>
              <a:t>: ermöglicht dem Anwender auf Basis von </a:t>
            </a:r>
            <a:r>
              <a:rPr lang="de-DE" sz="1200" dirty="0" err="1"/>
              <a:t>Flurstücksangaben</a:t>
            </a:r>
            <a:r>
              <a:rPr lang="de-DE" sz="1200" dirty="0"/>
              <a:t> eine Suche durchzuführen und das Kartenbild auf das gewünschte Flurstück zu zentrieren.</a:t>
            </a:r>
            <a:endParaRPr lang="de-DE" sz="1200" b="1" dirty="0"/>
          </a:p>
          <a:p>
            <a:pPr marL="342900" indent="-342900">
              <a:buFontTx/>
              <a:buChar char="-"/>
            </a:pPr>
            <a:r>
              <a:rPr lang="de-DE" sz="1200" b="1" dirty="0" err="1"/>
              <a:t>print</a:t>
            </a:r>
            <a:r>
              <a:rPr lang="de-DE" sz="1200" dirty="0"/>
              <a:t>: Durch das Werkzeug kann ein dargestellter Kartenausschnitt vom Anwender dauerhaft in eine Datei gespeichert werden.</a:t>
            </a:r>
          </a:p>
          <a:p>
            <a:pPr marL="342900" indent="-342900">
              <a:buFontTx/>
              <a:buChar char="-"/>
            </a:pPr>
            <a:r>
              <a:rPr lang="de-DE" sz="1200" b="1" dirty="0" err="1"/>
              <a:t>routing</a:t>
            </a:r>
            <a:r>
              <a:rPr lang="de-DE" sz="1200" dirty="0"/>
              <a:t>: Mit Hilfe des Werkzeuges kann durch Eingabe einer Start- und Zielkoordinate eine Route für Autofahrer über einen externen Anbieter ermittelt werden.</a:t>
            </a:r>
          </a:p>
          <a:p>
            <a:pPr marL="342900" indent="-342900">
              <a:buFontTx/>
              <a:buChar char="-"/>
            </a:pPr>
            <a:r>
              <a:rPr lang="de-DE" sz="1200" b="1" dirty="0" err="1"/>
              <a:t>saveSelection</a:t>
            </a:r>
            <a:r>
              <a:rPr lang="de-DE" sz="1200" dirty="0"/>
              <a:t>: Durch Auswahl dieses Werkzeuges wird ein Link erzeugt, welcher den aktuellen Kartenausschnitt mit allen sichtbaren </a:t>
            </a:r>
            <a:r>
              <a:rPr lang="de-DE" sz="1200" dirty="0" err="1"/>
              <a:t>Layern</a:t>
            </a:r>
            <a:r>
              <a:rPr lang="de-DE" sz="1200" dirty="0"/>
              <a:t> enthält.</a:t>
            </a:r>
          </a:p>
          <a:p>
            <a:pPr marL="342900" indent="-342900">
              <a:buFontTx/>
              <a:buChar char="-"/>
            </a:pPr>
            <a:r>
              <a:rPr lang="de-DE" sz="1200" b="1" dirty="0" err="1"/>
              <a:t>searchByCoord</a:t>
            </a:r>
            <a:r>
              <a:rPr lang="de-DE" sz="1200" dirty="0"/>
              <a:t>: Bei dem Werkzeug kann durch Eingabe eines Koordinatenpaares eine gewünschte Koordinate in der Karte angezeigt und das Kartenbild darauf zentriert und gezoomt werden.</a:t>
            </a:r>
          </a:p>
          <a:p>
            <a:endParaRPr lang="de-DE" sz="1200" dirty="0"/>
          </a:p>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16</a:t>
            </a:fld>
            <a:endParaRPr lang="de-DE"/>
          </a:p>
        </p:txBody>
      </p:sp>
    </p:spTree>
    <p:extLst>
      <p:ext uri="{BB962C8B-B14F-4D97-AF65-F5344CB8AC3E}">
        <p14:creationId xmlns:p14="http://schemas.microsoft.com/office/powerpoint/2010/main" val="116799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lnSpc>
                <a:spcPct val="90000"/>
              </a:lnSpc>
              <a:spcBef>
                <a:spcPts val="1000"/>
              </a:spcBef>
              <a:buClr>
                <a:srgbClr val="007040"/>
              </a:buClr>
            </a:pPr>
            <a:r>
              <a:rPr lang="de-DE" sz="1200" b="1" dirty="0">
                <a:latin typeface="Arial" panose="020B0604020202020204" pitchFamily="34" charset="0"/>
                <a:cs typeface="Arial" panose="020B0604020202020204" pitchFamily="34" charset="0"/>
              </a:rPr>
              <a:t>Anforderung „Komfortable Bedienung“ </a:t>
            </a:r>
          </a:p>
          <a:p>
            <a:pPr marL="342900" indent="-342900" eaLnBrk="1" hangingPunct="1">
              <a:lnSpc>
                <a:spcPct val="90000"/>
              </a:lnSpc>
              <a:spcBef>
                <a:spcPts val="1000"/>
              </a:spcBef>
              <a:buClr>
                <a:srgbClr val="007040"/>
              </a:buClr>
              <a:buFontTx/>
              <a:buChar char="-"/>
            </a:pPr>
            <a:r>
              <a:rPr lang="de-DE" sz="1200" dirty="0" smtClean="0">
                <a:latin typeface="Arial" panose="020B0604020202020204" pitchFamily="34" charset="0"/>
                <a:cs typeface="Arial" panose="020B0604020202020204" pitchFamily="34" charset="0"/>
              </a:rPr>
              <a:t>Durch die Bereitstellung eines Fachportals wird</a:t>
            </a:r>
            <a:r>
              <a:rPr lang="de-DE" sz="1200" baseline="0" dirty="0" smtClean="0">
                <a:latin typeface="Arial" panose="020B0604020202020204" pitchFamily="34" charset="0"/>
                <a:cs typeface="Arial" panose="020B0604020202020204" pitchFamily="34" charset="0"/>
              </a:rPr>
              <a:t> den </a:t>
            </a:r>
            <a:r>
              <a:rPr lang="de-DE" sz="1200" dirty="0" smtClean="0">
                <a:latin typeface="Arial" panose="020B0604020202020204" pitchFamily="34" charset="0"/>
                <a:cs typeface="Arial" panose="020B0604020202020204" pitchFamily="34" charset="0"/>
              </a:rPr>
              <a:t>Bürger die Bedienung vereinfacht werden.</a:t>
            </a:r>
          </a:p>
          <a:p>
            <a:pPr marL="342900" indent="-342900" eaLnBrk="1" hangingPunct="1">
              <a:lnSpc>
                <a:spcPct val="90000"/>
              </a:lnSpc>
              <a:spcBef>
                <a:spcPts val="1000"/>
              </a:spcBef>
              <a:buClr>
                <a:srgbClr val="007040"/>
              </a:buClr>
              <a:buFontTx/>
              <a:buChar char="-"/>
            </a:pPr>
            <a:r>
              <a:rPr lang="de-DE" sz="1200" dirty="0" smtClean="0">
                <a:latin typeface="Arial" panose="020B0604020202020204" pitchFamily="34" charset="0"/>
                <a:cs typeface="Arial" panose="020B0604020202020204" pitchFamily="34" charset="0"/>
              </a:rPr>
              <a:t>Suchdialog </a:t>
            </a:r>
            <a:r>
              <a:rPr lang="de-DE" sz="1200" dirty="0">
                <a:latin typeface="Arial" panose="020B0604020202020204" pitchFamily="34" charset="0"/>
                <a:cs typeface="Arial" panose="020B0604020202020204" pitchFamily="34" charset="0"/>
              </a:rPr>
              <a:t>in der Kopfleiste </a:t>
            </a:r>
            <a:r>
              <a:rPr lang="de-DE" sz="1200" dirty="0" smtClean="0">
                <a:latin typeface="Arial" panose="020B0604020202020204" pitchFamily="34" charset="0"/>
                <a:cs typeface="Arial" panose="020B0604020202020204" pitchFamily="34" charset="0"/>
              </a:rPr>
              <a:t>-&gt;</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einfache </a:t>
            </a:r>
            <a:r>
              <a:rPr lang="de-DE" sz="1200" dirty="0">
                <a:latin typeface="Arial" panose="020B0604020202020204" pitchFamily="34" charset="0"/>
                <a:cs typeface="Arial" panose="020B0604020202020204" pitchFamily="34" charset="0"/>
              </a:rPr>
              <a:t>Navigation.</a:t>
            </a:r>
          </a:p>
          <a:p>
            <a:pPr marL="342900" indent="-342900" eaLnBrk="1" hangingPunct="1">
              <a:lnSpc>
                <a:spcPct val="90000"/>
              </a:lnSpc>
              <a:spcBef>
                <a:spcPts val="1000"/>
              </a:spcBef>
              <a:buClr>
                <a:srgbClr val="007040"/>
              </a:buClr>
              <a:buFontTx/>
              <a:buChar char="-"/>
            </a:pPr>
            <a:r>
              <a:rPr lang="de-DE" sz="1200" dirty="0" err="1" smtClean="0">
                <a:latin typeface="Arial" panose="020B0604020202020204" pitchFamily="34" charset="0"/>
                <a:cs typeface="Arial" panose="020B0604020202020204" pitchFamily="34" charset="0"/>
              </a:rPr>
              <a:t>Responsive</a:t>
            </a:r>
            <a:r>
              <a:rPr lang="de-DE" sz="1200" dirty="0" smtClean="0">
                <a:latin typeface="Arial" panose="020B0604020202020204" pitchFamily="34" charset="0"/>
                <a:cs typeface="Arial" panose="020B0604020202020204" pitchFamily="34" charset="0"/>
              </a:rPr>
              <a:t> Design</a:t>
            </a:r>
            <a:endParaRPr lang="de-DE" sz="1200" dirty="0">
              <a:latin typeface="Arial" panose="020B0604020202020204" pitchFamily="34" charset="0"/>
              <a:cs typeface="Arial" panose="020B0604020202020204" pitchFamily="34" charset="0"/>
            </a:endParaRPr>
          </a:p>
          <a:p>
            <a:pPr eaLnBrk="1" hangingPunct="1">
              <a:lnSpc>
                <a:spcPct val="90000"/>
              </a:lnSpc>
              <a:spcBef>
                <a:spcPts val="1000"/>
              </a:spcBef>
              <a:buClr>
                <a:srgbClr val="007040"/>
              </a:buClr>
            </a:pPr>
            <a:r>
              <a:rPr lang="de-DE" sz="1200" b="1" dirty="0">
                <a:latin typeface="Arial" panose="020B0604020202020204" pitchFamily="34" charset="0"/>
                <a:cs typeface="Arial" panose="020B0604020202020204" pitchFamily="34" charset="0"/>
              </a:rPr>
              <a:t>Anforderung „Integrierte Hilfeanweisungen“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Ein Handbuch zum Masterportal ist bisher nicht verfügbar.</a:t>
            </a:r>
          </a:p>
          <a:p>
            <a:pPr eaLnBrk="1" hangingPunct="1">
              <a:lnSpc>
                <a:spcPct val="90000"/>
              </a:lnSpc>
              <a:spcBef>
                <a:spcPts val="1000"/>
              </a:spcBef>
              <a:buClr>
                <a:srgbClr val="007040"/>
              </a:buClr>
            </a:pPr>
            <a:r>
              <a:rPr lang="de-DE" sz="1200" b="1" dirty="0">
                <a:latin typeface="Arial" panose="020B0604020202020204" pitchFamily="34" charset="0"/>
                <a:cs typeface="Arial" panose="020B0604020202020204" pitchFamily="34" charset="0"/>
              </a:rPr>
              <a:t>Anforderung „OGC Konformität“</a:t>
            </a:r>
          </a:p>
          <a:p>
            <a:pPr marL="342900" indent="-342900" eaLnBrk="1" hangingPunct="1">
              <a:lnSpc>
                <a:spcPct val="90000"/>
              </a:lnSpc>
              <a:spcBef>
                <a:spcPts val="1000"/>
              </a:spcBef>
              <a:buClr>
                <a:srgbClr val="007040"/>
              </a:buClr>
              <a:buFontTx/>
              <a:buChar char="-"/>
            </a:pPr>
            <a:r>
              <a:rPr lang="de-DE" sz="1200" dirty="0" smtClean="0">
                <a:latin typeface="Arial" panose="020B0604020202020204" pitchFamily="34" charset="0"/>
                <a:cs typeface="Arial" panose="020B0604020202020204" pitchFamily="34" charset="0"/>
              </a:rPr>
              <a:t>OGC </a:t>
            </a:r>
            <a:r>
              <a:rPr lang="de-DE" sz="1200" dirty="0">
                <a:latin typeface="Arial" panose="020B0604020202020204" pitchFamily="34" charset="0"/>
                <a:cs typeface="Arial" panose="020B0604020202020204" pitchFamily="34" charset="0"/>
              </a:rPr>
              <a:t>konforme Dienste oder </a:t>
            </a:r>
            <a:r>
              <a:rPr lang="de-DE" sz="1200" dirty="0" smtClean="0">
                <a:latin typeface="Arial" panose="020B0604020202020204" pitchFamily="34" charset="0"/>
                <a:cs typeface="Arial" panose="020B0604020202020204" pitchFamily="34" charset="0"/>
              </a:rPr>
              <a:t>lokale </a:t>
            </a:r>
            <a:r>
              <a:rPr lang="de-DE" sz="1200" dirty="0" err="1" smtClean="0">
                <a:latin typeface="Arial" panose="020B0604020202020204" pitchFamily="34" charset="0"/>
                <a:cs typeface="Arial" panose="020B0604020202020204" pitchFamily="34" charset="0"/>
              </a:rPr>
              <a:t>GeoJSON</a:t>
            </a:r>
            <a:endParaRPr lang="de-DE" sz="1200" dirty="0">
              <a:latin typeface="Arial" panose="020B0604020202020204" pitchFamily="34" charset="0"/>
              <a:cs typeface="Arial" panose="020B0604020202020204" pitchFamily="34" charset="0"/>
            </a:endParaRP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Möglichkeit zur Implementierung von </a:t>
            </a:r>
            <a:r>
              <a:rPr lang="de-DE" sz="1200" dirty="0" err="1" smtClean="0">
                <a:latin typeface="Arial" panose="020B0604020202020204" pitchFamily="34" charset="0"/>
                <a:cs typeface="Arial" panose="020B0604020202020204" pitchFamily="34" charset="0"/>
              </a:rPr>
              <a:t>Sensorlayer</a:t>
            </a:r>
            <a:r>
              <a:rPr lang="de-DE" sz="1200" dirty="0" smtClean="0">
                <a:latin typeface="Arial" panose="020B0604020202020204" pitchFamily="34" charset="0"/>
                <a:cs typeface="Arial" panose="020B0604020202020204" pitchFamily="34" charset="0"/>
              </a:rPr>
              <a:t>.</a:t>
            </a:r>
          </a:p>
          <a:p>
            <a:pPr eaLnBrk="1" hangingPunct="1">
              <a:lnSpc>
                <a:spcPct val="90000"/>
              </a:lnSpc>
              <a:spcBef>
                <a:spcPts val="1000"/>
              </a:spcBef>
              <a:buClr>
                <a:srgbClr val="007040"/>
              </a:buClr>
            </a:pPr>
            <a:r>
              <a:rPr lang="de-DE" sz="1200" b="1" dirty="0" smtClean="0">
                <a:latin typeface="Arial" panose="020B0604020202020204" pitchFamily="34" charset="0"/>
                <a:cs typeface="Arial" panose="020B0604020202020204" pitchFamily="34" charset="0"/>
              </a:rPr>
              <a:t>Anforderung „Metadatenrecherche“</a:t>
            </a:r>
          </a:p>
          <a:p>
            <a:pPr marL="342900" indent="-342900" eaLnBrk="1" hangingPunct="1">
              <a:lnSpc>
                <a:spcPct val="90000"/>
              </a:lnSpc>
              <a:spcBef>
                <a:spcPts val="1000"/>
              </a:spcBef>
              <a:buClr>
                <a:srgbClr val="007040"/>
              </a:buClr>
              <a:buFontTx/>
              <a:buChar char="-"/>
            </a:pPr>
            <a:r>
              <a:rPr lang="de-DE" sz="1200" dirty="0" smtClean="0">
                <a:latin typeface="Arial" panose="020B0604020202020204" pitchFamily="34" charset="0"/>
                <a:cs typeface="Arial" panose="020B0604020202020204" pitchFamily="34" charset="0"/>
              </a:rPr>
              <a:t>Layer </a:t>
            </a:r>
            <a:r>
              <a:rPr lang="de-DE" sz="1200" dirty="0">
                <a:latin typeface="Arial" panose="020B0604020202020204" pitchFamily="34" charset="0"/>
                <a:cs typeface="Arial" panose="020B0604020202020204" pitchFamily="34" charset="0"/>
              </a:rPr>
              <a:t>können mit einen Metadatenkatalog verknüpft werden.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Eine Recherche in einem </a:t>
            </a:r>
            <a:r>
              <a:rPr lang="de-DE" sz="1200" dirty="0" smtClean="0">
                <a:latin typeface="Arial" panose="020B0604020202020204" pitchFamily="34" charset="0"/>
                <a:cs typeface="Arial" panose="020B0604020202020204" pitchFamily="34" charset="0"/>
              </a:rPr>
              <a:t>Metadatenkatalog ist zurzeit nicht möglich</a:t>
            </a:r>
            <a:endParaRPr lang="de-DE" sz="1200" dirty="0">
              <a:latin typeface="Arial" panose="020B0604020202020204" pitchFamily="34" charset="0"/>
              <a:cs typeface="Arial" panose="020B0604020202020204" pitchFamily="34" charset="0"/>
            </a:endParaRPr>
          </a:p>
          <a:p>
            <a:pPr eaLnBrk="1" hangingPunct="1">
              <a:lnSpc>
                <a:spcPct val="90000"/>
              </a:lnSpc>
              <a:spcBef>
                <a:spcPts val="1000"/>
              </a:spcBef>
              <a:buClr>
                <a:srgbClr val="007040"/>
              </a:buClr>
            </a:pPr>
            <a:r>
              <a:rPr lang="de-DE" sz="1200" b="1" dirty="0">
                <a:latin typeface="Arial" panose="020B0604020202020204" pitchFamily="34" charset="0"/>
                <a:cs typeface="Arial" panose="020B0604020202020204" pitchFamily="34" charset="0"/>
              </a:rPr>
              <a:t>Anforderung „Metadaten“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Der Layer kann mit einem Metadatenkatalog verknüpft werden</a:t>
            </a:r>
            <a:r>
              <a:rPr lang="de-DE" sz="1200" dirty="0" smtClean="0">
                <a:latin typeface="Arial" panose="020B0604020202020204" pitchFamily="34" charset="0"/>
                <a:cs typeface="Arial" panose="020B0604020202020204" pitchFamily="34" charset="0"/>
              </a:rPr>
              <a:t>.</a:t>
            </a:r>
          </a:p>
          <a:p>
            <a:pPr marL="0" indent="0" eaLnBrk="1" hangingPunct="1">
              <a:lnSpc>
                <a:spcPct val="90000"/>
              </a:lnSpc>
              <a:spcBef>
                <a:spcPts val="1000"/>
              </a:spcBef>
              <a:buClr>
                <a:srgbClr val="007040"/>
              </a:buClr>
              <a:buFontTx/>
              <a:buNone/>
            </a:pPr>
            <a:r>
              <a:rPr lang="de-DE" sz="1200" b="1" dirty="0" smtClean="0">
                <a:latin typeface="Arial" panose="020B0604020202020204" pitchFamily="34" charset="0"/>
                <a:cs typeface="Arial" panose="020B0604020202020204" pitchFamily="34" charset="0"/>
              </a:rPr>
              <a:t>Anforderung </a:t>
            </a:r>
            <a:r>
              <a:rPr lang="de-DE" sz="1200" b="1" dirty="0">
                <a:latin typeface="Arial" panose="020B0604020202020204" pitchFamily="34" charset="0"/>
                <a:cs typeface="Arial" panose="020B0604020202020204" pitchFamily="34" charset="0"/>
              </a:rPr>
              <a:t>„Zukunftssicher“</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Das Masterportal ist bereits in den verfügbaren Versionen mit einer Betaversion der dreidimensionalen Darstellung verfügbar.</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Zusätzlich können Schrägluftbilder und </a:t>
            </a:r>
            <a:r>
              <a:rPr lang="de-DE" sz="1200" dirty="0" err="1">
                <a:latin typeface="Arial" panose="020B0604020202020204" pitchFamily="34" charset="0"/>
                <a:cs typeface="Arial" panose="020B0604020202020204" pitchFamily="34" charset="0"/>
              </a:rPr>
              <a:t>Sensorlayer</a:t>
            </a:r>
            <a:r>
              <a:rPr lang="de-DE" sz="1200" dirty="0">
                <a:latin typeface="Arial" panose="020B0604020202020204" pitchFamily="34" charset="0"/>
                <a:cs typeface="Arial" panose="020B0604020202020204" pitchFamily="34" charset="0"/>
              </a:rPr>
              <a:t> eingebunden werden.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In regelmäßigen Abständen wird von ein bis zwei Monaten eine neue Version des Masterportals veröffentlicht.</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Bedeutet: ein regelmäßiges Beheben von Fehlern und eine Implementierung von neuen Funktionen findet statt.</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Da es sich bei dem Masterportal um eine Open Source Software handelt, kann bei Bedarf selbst am Programmcode weiterentwickelt werden.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Individuelle Bedürfnisse können im Masterportal umgesetzt werden.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Durch die Implementierungspartnerschaft wird eine koordinierte Weiterentwicklung des Masterportals gewährleistet.</a:t>
            </a:r>
          </a:p>
          <a:p>
            <a:pPr marL="0" indent="0" eaLnBrk="1" hangingPunct="1">
              <a:lnSpc>
                <a:spcPct val="90000"/>
              </a:lnSpc>
              <a:spcBef>
                <a:spcPts val="1000"/>
              </a:spcBef>
              <a:buClr>
                <a:srgbClr val="007040"/>
              </a:buClr>
              <a:buFontTx/>
              <a:buNone/>
            </a:pPr>
            <a:endParaRPr lang="de-DE" sz="12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17</a:t>
            </a:fld>
            <a:endParaRPr lang="de-DE"/>
          </a:p>
        </p:txBody>
      </p:sp>
    </p:spTree>
    <p:extLst>
      <p:ext uri="{BB962C8B-B14F-4D97-AF65-F5344CB8AC3E}">
        <p14:creationId xmlns:p14="http://schemas.microsoft.com/office/powerpoint/2010/main" val="293560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Einige große Städte und Regionen Deutschlands haben sich bereits für die Verwendung und Weiterentwicklung des Masterportals entschieden.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Durch die Implementierungspartnerschaft ist eine Kooperation entstanden, welche die gemeinsame Weiterentwicklung des Masterportals zum Ziel hat.</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Die Konfiguration zum Anpassen der Oberfläche des Masterportals ist gut beschrieben und einfach gehalten.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Anpassung vorhandener Portale oder ein Aufbau von ähnlichen Portalen innerhalb eines kleinen Zeitfensters möglich.</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Aktuell findet die Entwicklung einer Benutzeroberfläche zur Konfiguration der Portale statt.</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Das Masterportal deckt viele Funktionalitäten des aktuellen Geoportal.de ab.</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Weitere Funktionalitäten z.B. die Suche nach Metadaten müssen eigenständig implementiert werden.</a:t>
            </a:r>
          </a:p>
          <a:p>
            <a:pPr marL="342900" indent="-342900" eaLnBrk="1" hangingPunct="1">
              <a:lnSpc>
                <a:spcPct val="90000"/>
              </a:lnSpc>
              <a:spcBef>
                <a:spcPts val="1000"/>
              </a:spcBef>
              <a:buClr>
                <a:srgbClr val="007040"/>
              </a:buClr>
              <a:buFontTx/>
              <a:buChar char="-"/>
            </a:pPr>
            <a:r>
              <a:rPr lang="de-DE" sz="1200" dirty="0">
                <a:latin typeface="Arial" panose="020B0604020202020204" pitchFamily="34" charset="0"/>
                <a:cs typeface="Arial" panose="020B0604020202020204" pitchFamily="34" charset="0"/>
              </a:rPr>
              <a:t>Die Anwendergemeinschaft des Masterportals wird vermutlich in den nächsten Jahren wachsen.</a:t>
            </a:r>
          </a:p>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18</a:t>
            </a:fld>
            <a:endParaRPr lang="de-DE"/>
          </a:p>
        </p:txBody>
      </p:sp>
    </p:spTree>
    <p:extLst>
      <p:ext uri="{BB962C8B-B14F-4D97-AF65-F5344CB8AC3E}">
        <p14:creationId xmlns:p14="http://schemas.microsoft.com/office/powerpoint/2010/main" val="167089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0C1958-A840-4BC7-9948-590EBACF7D2B}" type="slidenum">
              <a:rPr lang="de-DE" smtClean="0"/>
              <a:t>19</a:t>
            </a:fld>
            <a:endParaRPr lang="de-DE"/>
          </a:p>
        </p:txBody>
      </p:sp>
    </p:spTree>
    <p:extLst>
      <p:ext uri="{BB962C8B-B14F-4D97-AF65-F5344CB8AC3E}">
        <p14:creationId xmlns:p14="http://schemas.microsoft.com/office/powerpoint/2010/main" val="156736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Zuerst</a:t>
            </a:r>
            <a:r>
              <a:rPr lang="de-DE" baseline="0" dirty="0" smtClean="0"/>
              <a:t> möchte ich an dieser Stelle nochmal kurz darauf hinweisen, dass das Geoportal.de aus 2 Bereichen besteht.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Der Informationsseite der GDI-DE mit aktuellen Informationen und Inhalten zur GDI-DE und INSPIRE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dem Geoviewer, welcher eine Übersicht auf die </a:t>
            </a:r>
            <a:r>
              <a:rPr lang="de-DE" baseline="0" dirty="0" err="1" smtClean="0"/>
              <a:t>Geodaten</a:t>
            </a:r>
            <a:r>
              <a:rPr lang="de-DE" baseline="0" dirty="0" smtClean="0"/>
              <a:t>/-dienste der GDI-DE gewährt.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smtClean="0"/>
              <a:t>Aktuell sind beide Komponenten in einem System vereint und durch eine Reiter-Auswahl den Anwender die Möglichkeit gegeben den gewünschten Inhalt anzusehen.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smtClean="0"/>
              <a:t>Für die Neuentwicklung haben wir aber entschieden die Komponenten zu trennen und die Navigation mit externen Links zu versehen.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2</a:t>
            </a:fld>
            <a:endParaRPr lang="de-DE"/>
          </a:p>
        </p:txBody>
      </p:sp>
    </p:spTree>
    <p:extLst>
      <p:ext uri="{BB962C8B-B14F-4D97-AF65-F5344CB8AC3E}">
        <p14:creationId xmlns:p14="http://schemas.microsoft.com/office/powerpoint/2010/main" val="424170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dirty="0" smtClean="0">
                <a:solidFill>
                  <a:srgbClr val="FF0000"/>
                </a:solidFill>
              </a:rPr>
              <a:t>agiler Entwicklungssatz</a:t>
            </a:r>
          </a:p>
          <a:p>
            <a:pPr lvl="0"/>
            <a:r>
              <a:rPr lang="de-DE" sz="1200" dirty="0" smtClean="0">
                <a:solidFill>
                  <a:srgbClr val="FF0000"/>
                </a:solidFill>
              </a:rPr>
              <a:t>regelmäßige Präsentation von Entwicklungsständen                                         </a:t>
            </a:r>
            <a:r>
              <a:rPr lang="de-DE" sz="1100" i="1" dirty="0" smtClean="0">
                <a:solidFill>
                  <a:srgbClr val="FF0000"/>
                </a:solidFill>
              </a:rPr>
              <a:t> </a:t>
            </a:r>
          </a:p>
          <a:p>
            <a:pPr lvl="0"/>
            <a:r>
              <a:rPr lang="de-DE" sz="1100" i="1" dirty="0" smtClean="0">
                <a:solidFill>
                  <a:srgbClr val="FF0000"/>
                </a:solidFill>
              </a:rPr>
              <a:t>(Workshops, Jour fixe, LG-Sitzungen, AK Treffen) </a:t>
            </a:r>
          </a:p>
          <a:p>
            <a:pPr lvl="0"/>
            <a:r>
              <a:rPr lang="de-DE" sz="1200" dirty="0" smtClean="0">
                <a:solidFill>
                  <a:srgbClr val="FF0000"/>
                </a:solidFill>
              </a:rPr>
              <a:t>Rückkopplung bzgl. Anforderungen</a:t>
            </a:r>
          </a:p>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20</a:t>
            </a:fld>
            <a:endParaRPr lang="de-DE"/>
          </a:p>
        </p:txBody>
      </p:sp>
    </p:spTree>
    <p:extLst>
      <p:ext uri="{BB962C8B-B14F-4D97-AF65-F5344CB8AC3E}">
        <p14:creationId xmlns:p14="http://schemas.microsoft.com/office/powerpoint/2010/main" val="963164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0C1958-A840-4BC7-9948-590EBACF7D2B}" type="slidenum">
              <a:rPr lang="de-DE" smtClean="0"/>
              <a:t>22</a:t>
            </a:fld>
            <a:endParaRPr lang="de-DE"/>
          </a:p>
        </p:txBody>
      </p:sp>
    </p:spTree>
    <p:extLst>
      <p:ext uri="{BB962C8B-B14F-4D97-AF65-F5344CB8AC3E}">
        <p14:creationId xmlns:p14="http://schemas.microsoft.com/office/powerpoint/2010/main" val="394606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Kommen wir zuerst zur Informationsseite:</a:t>
            </a:r>
            <a:endParaRPr lang="de-DE" baseline="0" dirty="0" smtClean="0"/>
          </a:p>
          <a:p>
            <a:r>
              <a:rPr lang="de-DE" baseline="0" dirty="0" smtClean="0"/>
              <a:t>Die Redaktion dieser Seite obliegt der </a:t>
            </a:r>
            <a:r>
              <a:rPr lang="de-DE" baseline="0" dirty="0" err="1" smtClean="0"/>
              <a:t>Kst</a:t>
            </a:r>
            <a:r>
              <a:rPr lang="de-DE" baseline="0" dirty="0" smtClean="0"/>
              <a:t>. GDI-DE. </a:t>
            </a:r>
          </a:p>
          <a:p>
            <a:pPr marL="171450" indent="-171450">
              <a:buFont typeface="Arial" panose="020B0604020202020204" pitchFamily="34" charset="0"/>
              <a:buChar char="•"/>
            </a:pPr>
            <a:r>
              <a:rPr lang="de-DE" baseline="0" dirty="0" smtClean="0"/>
              <a:t>Für die Neuentwicklung wird für den Bereich Informationsseite ein sogenanntes Content Management System auf der Basis von </a:t>
            </a:r>
            <a:r>
              <a:rPr lang="de-DE" baseline="0" dirty="0" err="1" smtClean="0"/>
              <a:t>Drupal</a:t>
            </a:r>
            <a:r>
              <a:rPr lang="de-DE" baseline="0" dirty="0" smtClean="0"/>
              <a:t> 8 aufgesetzt</a:t>
            </a:r>
          </a:p>
          <a:p>
            <a:pPr marL="171450" indent="-171450">
              <a:buFont typeface="Arial" panose="020B0604020202020204" pitchFamily="34" charset="0"/>
              <a:buChar char="•"/>
            </a:pPr>
            <a:r>
              <a:rPr lang="de-DE" baseline="0" dirty="0" smtClean="0"/>
              <a:t>Das Erscheinungsbild muss der aktuellen Informationsseite angepasst. </a:t>
            </a:r>
          </a:p>
          <a:p>
            <a:endParaRPr lang="de-DE" baseline="0" dirty="0" smtClean="0"/>
          </a:p>
          <a:p>
            <a:r>
              <a:rPr lang="de-DE" baseline="0" dirty="0" smtClean="0"/>
              <a:t>Für das Zusammenspiel zwischen Informationsseite und dem Geoviewer muss das Design beider Bereiche aufeinander abgestimmt sein.</a:t>
            </a:r>
          </a:p>
        </p:txBody>
      </p:sp>
      <p:sp>
        <p:nvSpPr>
          <p:cNvPr id="4" name="Foliennummernplatzhalter 3"/>
          <p:cNvSpPr>
            <a:spLocks noGrp="1"/>
          </p:cNvSpPr>
          <p:nvPr>
            <p:ph type="sldNum" sz="quarter" idx="10"/>
          </p:nvPr>
        </p:nvSpPr>
        <p:spPr/>
        <p:txBody>
          <a:bodyPr/>
          <a:lstStyle/>
          <a:p>
            <a:fld id="{5F0C1958-A840-4BC7-9948-590EBACF7D2B}" type="slidenum">
              <a:rPr lang="de-DE" smtClean="0"/>
              <a:t>3</a:t>
            </a:fld>
            <a:endParaRPr lang="de-DE"/>
          </a:p>
        </p:txBody>
      </p:sp>
    </p:spTree>
    <p:extLst>
      <p:ext uri="{BB962C8B-B14F-4D97-AF65-F5344CB8AC3E}">
        <p14:creationId xmlns:p14="http://schemas.microsoft.com/office/powerpoint/2010/main" val="3825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4</a:t>
            </a:fld>
            <a:endParaRPr lang="de-DE"/>
          </a:p>
        </p:txBody>
      </p:sp>
      <p:sp>
        <p:nvSpPr>
          <p:cNvPr id="5" name="Notizenplatzhalter 4"/>
          <p:cNvSpPr>
            <a:spLocks noGrp="1"/>
          </p:cNvSpPr>
          <p:nvPr>
            <p:ph type="body" sz="quarter" idx="11"/>
          </p:nvPr>
        </p:nvSpPr>
        <p:spPr/>
        <p:txBody>
          <a:bodyPr/>
          <a:lstStyle/>
          <a:p>
            <a:endParaRPr lang="de-DE" dirty="0" smtClean="0"/>
          </a:p>
          <a:p>
            <a:r>
              <a:rPr lang="de-DE" dirty="0" smtClean="0"/>
              <a:t>Bevor wir mit der neuen Entwicklung gestartet haben,</a:t>
            </a:r>
            <a:r>
              <a:rPr lang="de-DE" baseline="0" dirty="0" smtClean="0"/>
              <a:t> </a:t>
            </a:r>
            <a:r>
              <a:rPr lang="de-DE" dirty="0" smtClean="0"/>
              <a:t>musste zunächst eine Bestandaufnahme des aktuell in Produktion befindlichen Geoportals erfolgen.</a:t>
            </a:r>
          </a:p>
          <a:p>
            <a:endParaRPr lang="de-DE" dirty="0" smtClean="0"/>
          </a:p>
          <a:p>
            <a:r>
              <a:rPr lang="de-DE" dirty="0" smtClean="0"/>
              <a:t>- Veraltete Software Versionen.</a:t>
            </a:r>
          </a:p>
          <a:p>
            <a:r>
              <a:rPr lang="de-DE" dirty="0" smtClean="0"/>
              <a:t>- Die Wartung der meisten Tools wird nicht mehr gewährleistet.</a:t>
            </a:r>
          </a:p>
          <a:p>
            <a:endParaRPr lang="de-DE" dirty="0" smtClean="0"/>
          </a:p>
          <a:p>
            <a:endParaRPr lang="de-DE" dirty="0" smtClean="0"/>
          </a:p>
          <a:p>
            <a:pPr marL="0" indent="0">
              <a:buFont typeface="Arial" panose="020B0604020202020204" pitchFamily="34" charset="0"/>
              <a:buNone/>
            </a:pPr>
            <a:r>
              <a:rPr lang="de-DE" dirty="0" smtClean="0"/>
              <a:t>Aktuelle Versionen:</a:t>
            </a:r>
          </a:p>
          <a:p>
            <a:pPr marL="0" indent="0">
              <a:buFont typeface="Arial" panose="020B0604020202020204" pitchFamily="34" charset="0"/>
              <a:buNone/>
            </a:pPr>
            <a:r>
              <a:rPr lang="de-DE" dirty="0" err="1" smtClean="0"/>
              <a:t>OpenSuse</a:t>
            </a:r>
            <a:r>
              <a:rPr lang="de-DE" dirty="0" smtClean="0"/>
              <a:t>: 13.2 -&gt; End </a:t>
            </a:r>
            <a:r>
              <a:rPr lang="de-DE" dirty="0" err="1" smtClean="0"/>
              <a:t>of</a:t>
            </a:r>
            <a:r>
              <a:rPr lang="de-DE" dirty="0" smtClean="0"/>
              <a:t> Life Version 11.3 (</a:t>
            </a:r>
            <a:r>
              <a:rPr lang="de-DE" dirty="0" smtClean="0">
                <a:effectLst/>
              </a:rPr>
              <a:t>2017-01-16</a:t>
            </a:r>
            <a:r>
              <a:rPr lang="de-DE" dirty="0" smtClean="0"/>
              <a:t>)</a:t>
            </a:r>
          </a:p>
          <a:p>
            <a:pPr marL="0" indent="0">
              <a:buFont typeface="Arial" panose="020B0604020202020204" pitchFamily="34" charset="0"/>
              <a:buNone/>
            </a:pPr>
            <a:r>
              <a:rPr lang="de-DE" dirty="0" smtClean="0"/>
              <a:t>GSB: Aktuelle Version</a:t>
            </a:r>
            <a:r>
              <a:rPr lang="de-DE" baseline="0" dirty="0" smtClean="0"/>
              <a:t> </a:t>
            </a:r>
            <a:r>
              <a:rPr lang="de-DE" dirty="0" smtClean="0"/>
              <a:t>10.0.1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err="1" smtClean="0">
                <a:latin typeface="Arial" panose="020B0604020202020204" pitchFamily="34" charset="0"/>
                <a:cs typeface="Arial" panose="020B0604020202020204" pitchFamily="34" charset="0"/>
              </a:rPr>
              <a:t>Mappender</a:t>
            </a:r>
            <a:r>
              <a:rPr lang="de-DE" dirty="0" smtClean="0">
                <a:latin typeface="Arial" panose="020B0604020202020204" pitchFamily="34" charset="0"/>
                <a:cs typeface="Arial" panose="020B0604020202020204" pitchFamily="34" charset="0"/>
              </a:rPr>
              <a:t>: Aktuelle Version 3.0.8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err="1" smtClean="0">
                <a:latin typeface="Arial" panose="020B0604020202020204" pitchFamily="34" charset="0"/>
                <a:cs typeface="Arial" panose="020B0604020202020204" pitchFamily="34" charset="0"/>
              </a:rPr>
              <a:t>PostgreSQL</a:t>
            </a:r>
            <a:r>
              <a:rPr lang="de-DE" dirty="0" smtClean="0">
                <a:latin typeface="Arial" panose="020B0604020202020204" pitchFamily="34" charset="0"/>
                <a:cs typeface="Arial" panose="020B0604020202020204" pitchFamily="34" charset="0"/>
              </a:rPr>
              <a:t>:</a:t>
            </a:r>
            <a:r>
              <a:rPr lang="de-DE" baseline="0" dirty="0" smtClean="0">
                <a:latin typeface="Arial" panose="020B0604020202020204" pitchFamily="34" charset="0"/>
                <a:cs typeface="Arial" panose="020B0604020202020204" pitchFamily="34" charset="0"/>
              </a:rPr>
              <a:t> Aktuelle Version 11.3 -&gt; End </a:t>
            </a:r>
            <a:r>
              <a:rPr lang="de-DE" baseline="0" dirty="0" err="1" smtClean="0">
                <a:latin typeface="Arial" panose="020B0604020202020204" pitchFamily="34" charset="0"/>
                <a:cs typeface="Arial" panose="020B0604020202020204" pitchFamily="34" charset="0"/>
              </a:rPr>
              <a:t>of</a:t>
            </a:r>
            <a:r>
              <a:rPr lang="de-DE" baseline="0" dirty="0" smtClean="0">
                <a:latin typeface="Arial" panose="020B0604020202020204" pitchFamily="34" charset="0"/>
                <a:cs typeface="Arial" panose="020B0604020202020204" pitchFamily="34" charset="0"/>
              </a:rPr>
              <a:t> Life Version 8.4 (24.07.2014)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err="1" smtClean="0">
                <a:latin typeface="Arial" panose="020B0604020202020204" pitchFamily="34" charset="0"/>
                <a:cs typeface="Arial" panose="020B0604020202020204" pitchFamily="34" charset="0"/>
              </a:rPr>
              <a:t>Solr</a:t>
            </a:r>
            <a:r>
              <a:rPr lang="de-DE" baseline="0" dirty="0" smtClean="0">
                <a:latin typeface="Arial" panose="020B0604020202020204" pitchFamily="34" charset="0"/>
                <a:cs typeface="Arial" panose="020B0604020202020204" pitchFamily="34" charset="0"/>
              </a:rPr>
              <a:t>: Aktuelle Version 8.1.0</a:t>
            </a:r>
            <a:endParaRPr lang="de-DE"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smtClean="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dirty="0" smtClean="0"/>
          </a:p>
          <a:p>
            <a:pPr marL="0" indent="0">
              <a:buFont typeface="Arial" panose="020B0604020202020204" pitchFamily="34" charset="0"/>
              <a:buNone/>
            </a:pPr>
            <a:endParaRPr lang="de-DE" dirty="0" smtClean="0"/>
          </a:p>
          <a:p>
            <a:endParaRPr lang="de-DE" dirty="0"/>
          </a:p>
        </p:txBody>
      </p:sp>
    </p:spTree>
    <p:extLst>
      <p:ext uri="{BB962C8B-B14F-4D97-AF65-F5344CB8AC3E}">
        <p14:creationId xmlns:p14="http://schemas.microsoft.com/office/powerpoint/2010/main" val="52163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5</a:t>
            </a:fld>
            <a:endParaRPr lang="de-DE"/>
          </a:p>
        </p:txBody>
      </p:sp>
    </p:spTree>
    <p:extLst>
      <p:ext uri="{BB962C8B-B14F-4D97-AF65-F5344CB8AC3E}">
        <p14:creationId xmlns:p14="http://schemas.microsoft.com/office/powerpoint/2010/main" val="308796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6</a:t>
            </a:fld>
            <a:endParaRPr lang="de-DE"/>
          </a:p>
        </p:txBody>
      </p:sp>
      <p:sp>
        <p:nvSpPr>
          <p:cNvPr id="5" name="Notizenplatzhalt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smtClean="0"/>
              <a:t>Wie vorhin schon erwähnt,</a:t>
            </a:r>
            <a:r>
              <a:rPr lang="de-DE" baseline="0" dirty="0" smtClean="0"/>
              <a:t> haben wir die Anforderungen in einem Anforderungskatalog erfasst. </a:t>
            </a:r>
            <a:endParaRPr lang="de-DE" dirty="0" smtClean="0"/>
          </a:p>
          <a:p>
            <a:pPr marL="171450" indent="-171450">
              <a:buFont typeface="Arial" panose="020B0604020202020204" pitchFamily="34" charset="0"/>
              <a:buChar char="•"/>
            </a:pPr>
            <a:endParaRPr lang="de-DE" dirty="0" smtClean="0"/>
          </a:p>
          <a:p>
            <a:pPr marL="171450" indent="-171450">
              <a:buFont typeface="Arial" panose="020B0604020202020204" pitchFamily="34" charset="0"/>
              <a:buChar char="•"/>
            </a:pPr>
            <a:r>
              <a:rPr lang="de-DE" dirty="0" smtClean="0"/>
              <a:t>Das Anforderungskatalog ist die detaillierte Funktionsbeschreibung, was das Geoportal können muss. </a:t>
            </a:r>
          </a:p>
          <a:p>
            <a:pPr marL="171450" indent="-171450">
              <a:buFont typeface="Arial" panose="020B0604020202020204" pitchFamily="34" charset="0"/>
              <a:buChar char="•"/>
            </a:pPr>
            <a:r>
              <a:rPr lang="de-DE" dirty="0" smtClean="0"/>
              <a:t>Er wurde zu Beginn der Softwareauswahl erstellt und fasst präzise zusammen, welche Anforderungen das Geoportal leisten muss. </a:t>
            </a:r>
          </a:p>
          <a:p>
            <a:pPr marL="171450" indent="-171450">
              <a:buFont typeface="Arial" panose="020B0604020202020204" pitchFamily="34" charset="0"/>
              <a:buChar char="•"/>
            </a:pPr>
            <a:r>
              <a:rPr lang="de-DE" dirty="0" smtClean="0"/>
              <a:t>Der Anforderungskatalog ist eine Auflistung von Funktionen und dient zur Dokumentation sowie zur Unterstützung der Kommunikation.</a:t>
            </a:r>
          </a:p>
          <a:p>
            <a:pPr marL="171450" indent="-171450">
              <a:buFont typeface="Arial" panose="020B0604020202020204" pitchFamily="34" charset="0"/>
              <a:buChar char="•"/>
            </a:pPr>
            <a:r>
              <a:rPr lang="de-DE" dirty="0" smtClean="0"/>
              <a:t>Zu Beginn der Neuentwicklung wurde mit einer Bedarfsanalyse ermittelt, welche Funktionen das zukünftige Geoportal erfüllen muss. </a:t>
            </a:r>
          </a:p>
          <a:p>
            <a:pPr marL="171450" indent="-171450">
              <a:buFont typeface="Arial" panose="020B0604020202020204" pitchFamily="34" charset="0"/>
              <a:buChar char="•"/>
            </a:pPr>
            <a:r>
              <a:rPr lang="de-DE" dirty="0" smtClean="0"/>
              <a:t>Diese Anforderungen wurden im Anforderungskatalog festgehalten und an Entwickler weitergegeben.</a:t>
            </a:r>
            <a:endParaRPr lang="de-DE" dirty="0"/>
          </a:p>
        </p:txBody>
      </p:sp>
    </p:spTree>
    <p:extLst>
      <p:ext uri="{BB962C8B-B14F-4D97-AF65-F5344CB8AC3E}">
        <p14:creationId xmlns:p14="http://schemas.microsoft.com/office/powerpoint/2010/main" val="81565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Viele Anforderungen konnten wir auch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bereits gemeldeten </a:t>
            </a:r>
            <a:r>
              <a:rPr lang="de-DE" baseline="0" dirty="0" err="1" smtClean="0"/>
              <a:t>Ticket‘s</a:t>
            </a:r>
            <a:r>
              <a:rPr lang="de-DE"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aus Anforderungen an das aktuelle Geoportal 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aus Gesprächen auf der diesjährigen INTERGEO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erfassen.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Dabei hat sich herauskristallisiert, dass die bisherigen Basis-Funktionalitäten des aktuellen Geoportal.de, wie z.B. WMS-Dienste Anzeigen, die Suchfunktionalität, Streckenmessfunktion usw. erhalten bleiben müssen. Besonders oft kritisiert und als stark verbesserungswürdig eingeschätzt wurden die Suchfunktionalität, das Interaktionskonzept, die Übersicht des Portals und die eingeschränkte Bedienbarkeit für den Laien. Kurz gesagt wird oft bemängelt, dass das Geoportal.de mehr Experten-Portal anstatt ein Portal für Jedermann 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Hier gilt es die Anforderungen der Experten und der Allgemeinheit miteinander zu kombinieren. </a:t>
            </a:r>
            <a:endParaRPr lang="de-DE" dirty="0" smtClean="0"/>
          </a:p>
          <a:p>
            <a:endParaRPr lang="de-DE" dirty="0"/>
          </a:p>
        </p:txBody>
      </p:sp>
      <p:sp>
        <p:nvSpPr>
          <p:cNvPr id="4" name="Foliennummernplatzhalter 3"/>
          <p:cNvSpPr>
            <a:spLocks noGrp="1"/>
          </p:cNvSpPr>
          <p:nvPr>
            <p:ph type="sldNum" sz="quarter" idx="10"/>
          </p:nvPr>
        </p:nvSpPr>
        <p:spPr/>
        <p:txBody>
          <a:bodyPr/>
          <a:lstStyle/>
          <a:p>
            <a:fld id="{5F0C1958-A840-4BC7-9948-590EBACF7D2B}" type="slidenum">
              <a:rPr lang="de-DE" smtClean="0"/>
              <a:t>7</a:t>
            </a:fld>
            <a:endParaRPr lang="de-DE"/>
          </a:p>
        </p:txBody>
      </p:sp>
    </p:spTree>
    <p:extLst>
      <p:ext uri="{BB962C8B-B14F-4D97-AF65-F5344CB8AC3E}">
        <p14:creationId xmlns:p14="http://schemas.microsoft.com/office/powerpoint/2010/main" val="145279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8</a:t>
            </a:fld>
            <a:endParaRPr lang="de-DE"/>
          </a:p>
        </p:txBody>
      </p:sp>
      <p:sp>
        <p:nvSpPr>
          <p:cNvPr id="5" name="Notizenplatzhalter 4"/>
          <p:cNvSpPr>
            <a:spLocks noGrp="1"/>
          </p:cNvSpPr>
          <p:nvPr>
            <p:ph type="body" sz="quarter" idx="11"/>
          </p:nvPr>
        </p:nvSpPr>
        <p:spPr/>
        <p:txBody>
          <a:bodyPr/>
          <a:lstStyle/>
          <a:p>
            <a:r>
              <a:rPr lang="de-DE" dirty="0" smtClean="0"/>
              <a:t>Die Entwicklung einer Individualsoftware beginnt mit einer Reihe von Fragen. Welche Programmiersprachen sollen verwendet werden? Welche Frameworks? Welche Bibliotheken?</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GeoAdmin</a:t>
            </a:r>
            <a:r>
              <a:rPr lang="de-DE" baseline="0" dirty="0" smtClean="0"/>
              <a:t> ist eine im Auftrag von </a:t>
            </a:r>
            <a:r>
              <a:rPr lang="de-DE" baseline="0" dirty="0" err="1" smtClean="0"/>
              <a:t>SwissTopo</a:t>
            </a:r>
            <a:r>
              <a:rPr lang="de-DE" baseline="0" dirty="0" smtClean="0"/>
              <a:t> entwickelte Portallösung, welche als </a:t>
            </a:r>
            <a:r>
              <a:rPr lang="de-DE" baseline="0" dirty="0" err="1" smtClean="0"/>
              <a:t>OpenSource</a:t>
            </a:r>
            <a:r>
              <a:rPr lang="de-DE" baseline="0" dirty="0" smtClean="0"/>
              <a:t> veröffentlicht ist und ständig weiterentwickelt wird. Die Werkzeugkasten </a:t>
            </a:r>
            <a:r>
              <a:rPr lang="de-DE" baseline="0" dirty="0" err="1" smtClean="0"/>
              <a:t>Geoadmin</a:t>
            </a:r>
            <a:r>
              <a:rPr lang="de-DE" baseline="0" dirty="0" smtClean="0"/>
              <a:t> bietet ein breites Spektrum an Funktionalitäten. Die auf den ersten Blick alle Funktionalitäten des aktuellen Geoportal.de abdecken und zudem noch viele weitere Möglichkeiten, wie z.B. zeitliche Darstellungen mit Time-</a:t>
            </a:r>
            <a:r>
              <a:rPr lang="de-DE" baseline="0" dirty="0" err="1" smtClean="0"/>
              <a:t>Slidern</a:t>
            </a:r>
            <a:r>
              <a:rPr lang="de-DE" baseline="0" dirty="0" smtClean="0"/>
              <a:t>, Fehlermeldefunktionalität, Vergleichsdarstellungen von 2 verschiedenen Themen in einer Kartenansicht usw. bieten. Mittlerweile wird die Portallösung von vielen weiteren Institutionen, wie z.B. dem Bundesland Bayern, Luxemburg oder im Niedersächsischen Umweltportal nachgenutzt. Bei diesem Ansatz wäre die Chance zur Bildung einer Entwicklungsgemeinschaft also sehr groß. Das BKG und </a:t>
            </a:r>
            <a:r>
              <a:rPr lang="de-DE" baseline="0" dirty="0" err="1" smtClean="0"/>
              <a:t>Swisstopo</a:t>
            </a:r>
            <a:r>
              <a:rPr lang="de-DE" baseline="0" dirty="0" smtClean="0"/>
              <a:t> pflegen zudem eine sehr enge Zusammenarbeit.</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Eine weitere Portallösung, welche wir derzeit im Fokus haben ist das Masterportal des LGV Hamburg. Dies ist ebenfalls ein </a:t>
            </a:r>
            <a:r>
              <a:rPr lang="de-DE" dirty="0" err="1" smtClean="0"/>
              <a:t>OpenSource</a:t>
            </a:r>
            <a:r>
              <a:rPr lang="de-DE" dirty="0" smtClean="0"/>
              <a:t> Werkzeugkasten zur Erstellung und Konfiguration eigener Portallösungen. Diese Lösung des LGV Hamburg wird mittlerweile</a:t>
            </a:r>
            <a:r>
              <a:rPr lang="de-DE" baseline="0" dirty="0" smtClean="0"/>
              <a:t> schon </a:t>
            </a:r>
            <a:r>
              <a:rPr lang="de-DE" dirty="0" smtClean="0"/>
              <a:t>von einigen</a:t>
            </a:r>
            <a:r>
              <a:rPr lang="de-DE" baseline="0" dirty="0" smtClean="0"/>
              <a:t> Städten und Kommunen nachgenutzt. U.a. wird es durch die Städte München und Frankfurt eingesetzt. Welche vor Kurzem hierzu auch eine Implementierungspartnerschaft zum Ausbau und zur Weiterentwicklung des Masterportals abgeschlossen haben. Die Federführung hierbei obliegt dem LGV Hamburg.</a:t>
            </a:r>
            <a:endParaRPr lang="de-DE" dirty="0" smtClean="0"/>
          </a:p>
          <a:p>
            <a:endParaRPr lang="de-DE" dirty="0"/>
          </a:p>
        </p:txBody>
      </p:sp>
    </p:spTree>
    <p:extLst>
      <p:ext uri="{BB962C8B-B14F-4D97-AF65-F5344CB8AC3E}">
        <p14:creationId xmlns:p14="http://schemas.microsoft.com/office/powerpoint/2010/main" val="187229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5F0C1958-A840-4BC7-9948-590EBACF7D2B}" type="slidenum">
              <a:rPr lang="de-DE" smtClean="0"/>
              <a:t>9</a:t>
            </a:fld>
            <a:endParaRPr lang="de-DE"/>
          </a:p>
        </p:txBody>
      </p:sp>
      <p:sp>
        <p:nvSpPr>
          <p:cNvPr id="5" name="Notizenplatzhalter 4"/>
          <p:cNvSpPr>
            <a:spLocks noGrp="1"/>
          </p:cNvSpPr>
          <p:nvPr>
            <p:ph type="body" sz="quarter" idx="11"/>
          </p:nvPr>
        </p:nvSpPr>
        <p:spPr/>
        <p:txBody>
          <a:bodyPr/>
          <a:lstStyle/>
          <a:p>
            <a:r>
              <a:rPr lang="de-DE" dirty="0" smtClean="0"/>
              <a:t>Die </a:t>
            </a:r>
            <a:r>
              <a:rPr lang="de-DE" sz="1200" dirty="0" smtClean="0">
                <a:latin typeface="Arial" panose="020B0604020202020204" pitchFamily="34" charset="0"/>
                <a:cs typeface="Arial" panose="020B0604020202020204" pitchFamily="34" charset="0"/>
              </a:rPr>
              <a:t>Evaluierung </a:t>
            </a:r>
            <a:r>
              <a:rPr lang="de-DE" dirty="0" smtClean="0"/>
              <a:t>der Frameworks wurde auf zwei Sprints verteilt.</a:t>
            </a:r>
          </a:p>
          <a:p>
            <a:endParaRPr lang="de-DE" dirty="0" smtClean="0"/>
          </a:p>
          <a:p>
            <a:r>
              <a:rPr lang="de-DE" dirty="0" smtClean="0"/>
              <a:t>Um die Eignung des Masterportals nicht allein auf Basis von Beschreibungen beurteilen zu können, wurde ein Prototyp erstellt.</a:t>
            </a:r>
          </a:p>
          <a:p>
            <a:endParaRPr lang="de-DE" dirty="0" smtClean="0"/>
          </a:p>
          <a:p>
            <a:r>
              <a:rPr lang="de-DE" dirty="0" smtClean="0"/>
              <a:t>Auf Basis dieser Erkenntnisse und den zuvor erstellten Beschreibungen wird die Erfüllung der Anforderungen für ein neues Geoportal überprüft und eine Beantwortung der zentralen Frage, ob die Web Mapping API für unser Vorhaben geeignet ist.</a:t>
            </a:r>
          </a:p>
          <a:p>
            <a:endParaRPr lang="de-DE" dirty="0" smtClean="0"/>
          </a:p>
          <a:p>
            <a:r>
              <a:rPr lang="de-DE" dirty="0" smtClean="0"/>
              <a:t>Als Ergebnis des Prototypen soll kein Geoportal, welches online gestellt werden kann entstehen, sondern lediglich testweise die verschiedenen Möglichkeiten und der Aufwand zur Erstellung eines Geoportals mit Hilfe Web Mapping API herausgefunden werden.</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Mit Hilfe der angefertigten Beschreibungen des aktuellen Geoportals und die jeweilige Web Mapping API soll auf Basis der Erkenntnisse aus den Prototypen analysiert werden, ob einer der Kandidaten die Bedürfnisse des neuen Geoportal genügt.</a:t>
            </a:r>
          </a:p>
          <a:p>
            <a:endParaRPr lang="de-DE" dirty="0" smtClean="0"/>
          </a:p>
          <a:p>
            <a:endParaRPr lang="de-DE" dirty="0"/>
          </a:p>
        </p:txBody>
      </p:sp>
    </p:spTree>
    <p:extLst>
      <p:ext uri="{BB962C8B-B14F-4D97-AF65-F5344CB8AC3E}">
        <p14:creationId xmlns:p14="http://schemas.microsoft.com/office/powerpoint/2010/main" val="3812055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3"/>
          <p:cNvSpPr/>
          <p:nvPr/>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5" name="Gerader Verbinder 4"/>
          <p:cNvCxnSpPr/>
          <p:nvPr/>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45954" y="246063"/>
            <a:ext cx="245451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8658225" y="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2" name="Title 1"/>
          <p:cNvSpPr>
            <a:spLocks noGrp="1"/>
          </p:cNvSpPr>
          <p:nvPr>
            <p:ph type="ctrTitle"/>
          </p:nvPr>
        </p:nvSpPr>
        <p:spPr>
          <a:xfrm>
            <a:off x="993600" y="2304000"/>
            <a:ext cx="5122800" cy="969552"/>
          </a:xfrm>
          <a:prstGeom prst="rect">
            <a:avLst/>
          </a:prstGeom>
        </p:spPr>
        <p:txBody>
          <a:bodyPr lIns="0" tIns="0" rIns="0" bIns="0" anchor="t">
            <a:normAutofit/>
          </a:bodyPr>
          <a:lstStyle>
            <a:lvl1pPr algn="l" eaLnBrk="1" hangingPunct="1">
              <a:lnSpc>
                <a:spcPts val="3600"/>
              </a:lnSpc>
              <a:spcBef>
                <a:spcPct val="0"/>
              </a:spcBef>
              <a:buFontTx/>
              <a:buNone/>
              <a:defRPr sz="3200">
                <a:solidFill>
                  <a:schemeClr val="tx1"/>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3" name="Subtitle 2"/>
          <p:cNvSpPr>
            <a:spLocks noGrp="1"/>
          </p:cNvSpPr>
          <p:nvPr>
            <p:ph type="subTitle" idx="1"/>
          </p:nvPr>
        </p:nvSpPr>
        <p:spPr>
          <a:xfrm>
            <a:off x="993600" y="3357118"/>
            <a:ext cx="5122800" cy="84804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8262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und Inhalt">
    <p:spTree>
      <p:nvGrpSpPr>
        <p:cNvPr id="1" name=""/>
        <p:cNvGrpSpPr/>
        <p:nvPr/>
      </p:nvGrpSpPr>
      <p:grpSpPr>
        <a:xfrm>
          <a:off x="0" y="0"/>
          <a:ext cx="0" cy="0"/>
          <a:chOff x="0" y="0"/>
          <a:chExt cx="0" cy="0"/>
        </a:xfrm>
      </p:grpSpPr>
      <p:sp>
        <p:nvSpPr>
          <p:cNvPr id="4" name="Rechteck 3"/>
          <p:cNvSpPr/>
          <p:nvPr/>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Rechteck 4"/>
          <p:cNvSpPr/>
          <p:nvPr/>
        </p:nvSpPr>
        <p:spPr>
          <a:xfrm>
            <a:off x="8658225" y="-1905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7" name="Gerader Verbinder 6"/>
          <p:cNvCxnSpPr/>
          <p:nvPr/>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000" y="1638000"/>
            <a:ext cx="8154000" cy="4237200"/>
          </a:xfrm>
          <a:prstGeom prst="rect">
            <a:avLst/>
          </a:prstGeom>
        </p:spPr>
        <p:txBody>
          <a:bodyPr lIns="0" tIns="0" rIns="0" bIns="0">
            <a:normAutofit/>
          </a:bodyPr>
          <a:lstStyle>
            <a:lvl1pPr marL="0" indent="0">
              <a:buClr>
                <a:srgbClr val="007040"/>
              </a:buClr>
              <a:buFontTx/>
              <a:buNone/>
              <a:defRPr sz="2200">
                <a:latin typeface="Arial" panose="020B0604020202020204" pitchFamily="34" charset="0"/>
                <a:cs typeface="Arial" panose="020B0604020202020204" pitchFamily="34" charset="0"/>
              </a:defRPr>
            </a:lvl1pPr>
            <a:lvl2pPr marL="457200" indent="0">
              <a:buClr>
                <a:schemeClr val="accent2"/>
              </a:buClr>
              <a:buFontTx/>
              <a:buNone/>
              <a:defRPr sz="1800">
                <a:latin typeface="Arial" panose="020B0604020202020204" pitchFamily="34" charset="0"/>
                <a:cs typeface="Arial" panose="020B0604020202020204" pitchFamily="34" charset="0"/>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9" name="Titel 1"/>
          <p:cNvSpPr>
            <a:spLocks noGrp="1"/>
          </p:cNvSpPr>
          <p:nvPr>
            <p:ph type="title"/>
          </p:nvPr>
        </p:nvSpPr>
        <p:spPr>
          <a:xfrm>
            <a:off x="504000" y="482398"/>
            <a:ext cx="5122800" cy="925778"/>
          </a:xfrm>
          <a:prstGeom prst="rect">
            <a:avLst/>
          </a:prstGeom>
        </p:spPr>
        <p:txBody>
          <a:bodyPr lIns="0" tIns="0" rIns="0" bIns="0" anchor="t">
            <a:normAutofit/>
          </a:bodyPr>
          <a:lstStyle>
            <a:lvl1pPr>
              <a:lnSpc>
                <a:spcPts val="3300"/>
              </a:lnSpc>
              <a:defRPr sz="2800" baseline="0">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342717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4" name="Rechteck 3"/>
          <p:cNvSpPr/>
          <p:nvPr/>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Rechteck 4"/>
          <p:cNvSpPr/>
          <p:nvPr/>
        </p:nvSpPr>
        <p:spPr>
          <a:xfrm>
            <a:off x="8658225" y="-1905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7" name="Gerader Verbinder 6"/>
          <p:cNvCxnSpPr/>
          <p:nvPr/>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el 1"/>
          <p:cNvSpPr>
            <a:spLocks noGrp="1"/>
          </p:cNvSpPr>
          <p:nvPr>
            <p:ph type="title"/>
          </p:nvPr>
        </p:nvSpPr>
        <p:spPr>
          <a:xfrm>
            <a:off x="504000" y="482398"/>
            <a:ext cx="5122800" cy="925778"/>
          </a:xfrm>
          <a:prstGeom prst="rect">
            <a:avLst/>
          </a:prstGeom>
        </p:spPr>
        <p:txBody>
          <a:bodyPr lIns="0" tIns="0" rIns="0" bIns="0" anchor="t">
            <a:normAutofit/>
          </a:bodyPr>
          <a:lstStyle>
            <a:lvl1pPr>
              <a:lnSpc>
                <a:spcPts val="3300"/>
              </a:lnSpc>
              <a:defRPr sz="2800" baseline="0">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397291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4" name="Rechteck 3"/>
          <p:cNvSpPr/>
          <p:nvPr/>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Rechteck 4"/>
          <p:cNvSpPr/>
          <p:nvPr/>
        </p:nvSpPr>
        <p:spPr>
          <a:xfrm>
            <a:off x="8658225" y="-1905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7" name="Gerader Verbinder 6"/>
          <p:cNvCxnSpPr/>
          <p:nvPr/>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p:nvPr>
        </p:nvSpPr>
        <p:spPr>
          <a:xfrm>
            <a:off x="504000" y="1638000"/>
            <a:ext cx="8154000" cy="4237200"/>
          </a:xfrm>
          <a:prstGeom prst="rect">
            <a:avLst/>
          </a:prstGeom>
        </p:spPr>
        <p:txBody>
          <a:bodyPr lIns="0" tIns="0" rIns="0" bIns="0"/>
          <a:lstStyle>
            <a:lvl1pPr marL="342900" indent="-342900">
              <a:buClr>
                <a:srgbClr val="007040"/>
              </a:buClr>
              <a:buFont typeface="Wingdings" panose="05000000000000000000" pitchFamily="2" charset="2"/>
              <a:buChar char="§"/>
              <a:defRPr sz="2200">
                <a:latin typeface="Arial" panose="020B0604020202020204" pitchFamily="34" charset="0"/>
                <a:cs typeface="Arial" panose="020B0604020202020204" pitchFamily="34" charset="0"/>
              </a:defRPr>
            </a:lvl1pPr>
            <a:lvl2pPr marL="742950" indent="-285750">
              <a:buClr>
                <a:srgbClr val="FFD833"/>
              </a:buClr>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buClr>
                <a:srgbClr val="007040"/>
              </a:buClr>
              <a:buFont typeface="Arial" panose="020B0604020202020204" pitchFamily="34" charset="0"/>
              <a:buChar char="−"/>
              <a:defRPr sz="1800" baseline="0"/>
            </a:lvl3pPr>
          </a:lstStyle>
          <a:p>
            <a:pPr lvl="0"/>
            <a:r>
              <a:rPr lang="de-DE"/>
              <a:t>Textmasterformat bearbeiten</a:t>
            </a:r>
          </a:p>
          <a:p>
            <a:pPr lvl="1"/>
            <a:r>
              <a:rPr lang="de-DE"/>
              <a:t>Zweite Ebene</a:t>
            </a:r>
          </a:p>
          <a:p>
            <a:pPr lvl="2"/>
            <a:r>
              <a:rPr lang="de-DE"/>
              <a:t>Dritte Ebene</a:t>
            </a:r>
          </a:p>
        </p:txBody>
      </p:sp>
      <p:sp>
        <p:nvSpPr>
          <p:cNvPr id="10" name="Titel 1"/>
          <p:cNvSpPr>
            <a:spLocks noGrp="1"/>
          </p:cNvSpPr>
          <p:nvPr>
            <p:ph type="title"/>
          </p:nvPr>
        </p:nvSpPr>
        <p:spPr>
          <a:xfrm>
            <a:off x="504000" y="482398"/>
            <a:ext cx="5122800" cy="925778"/>
          </a:xfrm>
          <a:prstGeom prst="rect">
            <a:avLst/>
          </a:prstGeom>
        </p:spPr>
        <p:txBody>
          <a:bodyPr lIns="0" tIns="0" rIns="0" bIns="0" anchor="t">
            <a:normAutofit/>
          </a:bodyPr>
          <a:lstStyle>
            <a:lvl1pPr>
              <a:lnSpc>
                <a:spcPts val="3300"/>
              </a:lnSpc>
              <a:defRPr sz="2800" baseline="0">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22678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ellen">
    <p:spTree>
      <p:nvGrpSpPr>
        <p:cNvPr id="1" name=""/>
        <p:cNvGrpSpPr/>
        <p:nvPr/>
      </p:nvGrpSpPr>
      <p:grpSpPr>
        <a:xfrm>
          <a:off x="0" y="0"/>
          <a:ext cx="0" cy="0"/>
          <a:chOff x="0" y="0"/>
          <a:chExt cx="0" cy="0"/>
        </a:xfrm>
      </p:grpSpPr>
      <p:sp>
        <p:nvSpPr>
          <p:cNvPr id="4" name="Rechteck 3"/>
          <p:cNvSpPr/>
          <p:nvPr/>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Rechteck 4"/>
          <p:cNvSpPr/>
          <p:nvPr/>
        </p:nvSpPr>
        <p:spPr>
          <a:xfrm>
            <a:off x="8658225" y="-1905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7" name="Gerader Verbinder 6"/>
          <p:cNvCxnSpPr/>
          <p:nvPr/>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p:nvPr>
        </p:nvSpPr>
        <p:spPr>
          <a:xfrm>
            <a:off x="504000" y="482398"/>
            <a:ext cx="5122800" cy="925778"/>
          </a:xfrm>
          <a:prstGeom prst="rect">
            <a:avLst/>
          </a:prstGeom>
        </p:spPr>
        <p:txBody>
          <a:bodyPr lIns="0" tIns="0" rIns="0" bIns="0" anchor="t">
            <a:normAutofit/>
          </a:bodyPr>
          <a:lstStyle>
            <a:lvl1pPr>
              <a:lnSpc>
                <a:spcPts val="3300"/>
              </a:lnSpc>
              <a:defRPr sz="2800" baseline="0">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16" name="Tabellenplatzhalter 15"/>
          <p:cNvSpPr>
            <a:spLocks noGrp="1"/>
          </p:cNvSpPr>
          <p:nvPr>
            <p:ph type="tbl" sz="quarter" idx="10"/>
          </p:nvPr>
        </p:nvSpPr>
        <p:spPr>
          <a:xfrm>
            <a:off x="504000" y="1638000"/>
            <a:ext cx="8172450" cy="4237038"/>
          </a:xfrm>
          <a:prstGeom prst="rect">
            <a:avLst/>
          </a:prstGeom>
        </p:spPr>
        <p:txBody>
          <a:bodyPr/>
          <a:lstStyle>
            <a:lvl1pPr marL="0" indent="0">
              <a:buNone/>
              <a:defRPr sz="2200">
                <a:latin typeface="Arial" panose="020B0604020202020204" pitchFamily="34" charset="0"/>
                <a:cs typeface="Arial" panose="020B0604020202020204" pitchFamily="34" charset="0"/>
              </a:defRPr>
            </a:lvl1pPr>
          </a:lstStyle>
          <a:p>
            <a:pPr lvl="0"/>
            <a:r>
              <a:rPr lang="de-DE" noProof="0"/>
              <a:t>Tabelle durch Klicken auf Symbol hinzufügen</a:t>
            </a:r>
            <a:endParaRPr lang="de-DE" noProof="0" dirty="0"/>
          </a:p>
        </p:txBody>
      </p:sp>
    </p:spTree>
    <p:extLst>
      <p:ext uri="{BB962C8B-B14F-4D97-AF65-F5344CB8AC3E}">
        <p14:creationId xmlns:p14="http://schemas.microsoft.com/office/powerpoint/2010/main" val="49267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Rechteck 3"/>
          <p:cNvSpPr/>
          <p:nvPr/>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Rechteck 4"/>
          <p:cNvSpPr/>
          <p:nvPr/>
        </p:nvSpPr>
        <p:spPr>
          <a:xfrm>
            <a:off x="8658225" y="-1905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7" name="Gerader Verbinder 6"/>
          <p:cNvCxnSpPr/>
          <p:nvPr/>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
          </p:nvPr>
        </p:nvSpPr>
        <p:spPr>
          <a:xfrm>
            <a:off x="504000" y="1681163"/>
            <a:ext cx="3868340" cy="823912"/>
          </a:xfrm>
          <a:prstGeom prst="rect">
            <a:avLst/>
          </a:prstGeom>
        </p:spPr>
        <p:txBody>
          <a:bodyPr anchor="t"/>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1" name="Content Placeholder 3"/>
          <p:cNvSpPr>
            <a:spLocks noGrp="1"/>
          </p:cNvSpPr>
          <p:nvPr>
            <p:ph sz="half" idx="2"/>
          </p:nvPr>
        </p:nvSpPr>
        <p:spPr>
          <a:xfrm>
            <a:off x="504000" y="2520000"/>
            <a:ext cx="3868340" cy="3328797"/>
          </a:xfrm>
          <a:prstGeom prst="rect">
            <a:avLst/>
          </a:prstGeom>
        </p:spPr>
        <p:txBody>
          <a:bodyPr/>
          <a:lstStyle>
            <a:lvl1pPr marL="342900" indent="-342900">
              <a:buClr>
                <a:srgbClr val="007040"/>
              </a:buClr>
              <a:buFont typeface="Wingdings" panose="05000000000000000000" pitchFamily="2" charset="2"/>
              <a:buChar char="§"/>
              <a:defRPr sz="2200">
                <a:latin typeface="Arial" panose="020B0604020202020204" pitchFamily="34" charset="0"/>
                <a:cs typeface="Arial" panose="020B0604020202020204" pitchFamily="34" charset="0"/>
              </a:defRPr>
            </a:lvl1pPr>
            <a:lvl2pPr marL="800100" indent="-342900">
              <a:buClr>
                <a:srgbClr val="007040"/>
              </a:buClr>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Clr>
                <a:srgbClr val="007040"/>
              </a:buClr>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0">
              <a:buClr>
                <a:schemeClr val="accent2"/>
              </a:buClr>
              <a:buNone/>
              <a:defRPr sz="1600">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p:txBody>
      </p:sp>
      <p:sp>
        <p:nvSpPr>
          <p:cNvPr id="12" name="Text Placeholder 4"/>
          <p:cNvSpPr>
            <a:spLocks noGrp="1"/>
          </p:cNvSpPr>
          <p:nvPr>
            <p:ph type="body" sz="quarter" idx="3"/>
          </p:nvPr>
        </p:nvSpPr>
        <p:spPr>
          <a:xfrm>
            <a:off x="4629151" y="1681163"/>
            <a:ext cx="3868340" cy="823912"/>
          </a:xfrm>
          <a:prstGeom prst="rect">
            <a:avLst/>
          </a:prstGeom>
        </p:spPr>
        <p:txBody>
          <a:bodyPr anchor="t"/>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3" name="Titel 1"/>
          <p:cNvSpPr>
            <a:spLocks noGrp="1"/>
          </p:cNvSpPr>
          <p:nvPr>
            <p:ph type="title"/>
          </p:nvPr>
        </p:nvSpPr>
        <p:spPr>
          <a:xfrm>
            <a:off x="504000" y="482398"/>
            <a:ext cx="5122800" cy="925778"/>
          </a:xfrm>
          <a:prstGeom prst="rect">
            <a:avLst/>
          </a:prstGeom>
        </p:spPr>
        <p:txBody>
          <a:bodyPr lIns="0" tIns="0" rIns="0" bIns="0" anchor="t">
            <a:normAutofit/>
          </a:bodyPr>
          <a:lstStyle>
            <a:lvl1pPr>
              <a:lnSpc>
                <a:spcPts val="3300"/>
              </a:lnSpc>
              <a:defRPr sz="2800" baseline="0">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14" name="Content Placeholder 3"/>
          <p:cNvSpPr>
            <a:spLocks noGrp="1"/>
          </p:cNvSpPr>
          <p:nvPr>
            <p:ph sz="half" idx="10"/>
          </p:nvPr>
        </p:nvSpPr>
        <p:spPr>
          <a:xfrm>
            <a:off x="4629150" y="2520000"/>
            <a:ext cx="3868340" cy="3328797"/>
          </a:xfrm>
          <a:prstGeom prst="rect">
            <a:avLst/>
          </a:prstGeom>
        </p:spPr>
        <p:txBody>
          <a:bodyPr/>
          <a:lstStyle>
            <a:lvl1pPr marL="342900" indent="-342900">
              <a:buClr>
                <a:srgbClr val="007040"/>
              </a:buClr>
              <a:buFont typeface="Wingdings" panose="05000000000000000000" pitchFamily="2" charset="2"/>
              <a:buChar char="§"/>
              <a:defRPr sz="2200">
                <a:latin typeface="Arial" panose="020B0604020202020204" pitchFamily="34" charset="0"/>
                <a:cs typeface="Arial" panose="020B0604020202020204" pitchFamily="34" charset="0"/>
              </a:defRPr>
            </a:lvl1pPr>
            <a:lvl2pPr marL="800100" indent="-342900">
              <a:buClr>
                <a:srgbClr val="007040"/>
              </a:buClr>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Clr>
                <a:srgbClr val="007040"/>
              </a:buClr>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0">
              <a:buClr>
                <a:schemeClr val="accent2"/>
              </a:buClr>
              <a:buNone/>
              <a:defRPr sz="1600">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68852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Rechteck 3"/>
          <p:cNvSpPr/>
          <p:nvPr/>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Rechteck 4"/>
          <p:cNvSpPr/>
          <p:nvPr/>
        </p:nvSpPr>
        <p:spPr>
          <a:xfrm>
            <a:off x="8658225" y="-1905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7" name="Gerader Verbinder 6"/>
          <p:cNvCxnSpPr/>
          <p:nvPr/>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23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2360613"/>
            <a:ext cx="160338" cy="4497387"/>
          </a:xfrm>
          <a:prstGeom prst="rect">
            <a:avLst/>
          </a:prstGeom>
          <a:solidFill>
            <a:srgbClr val="FFD833"/>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8" name="Rechteck 7"/>
          <p:cNvSpPr/>
          <p:nvPr userDrawn="1"/>
        </p:nvSpPr>
        <p:spPr>
          <a:xfrm>
            <a:off x="8658225" y="-19050"/>
            <a:ext cx="485775" cy="1293813"/>
          </a:xfrm>
          <a:prstGeom prst="rect">
            <a:avLst/>
          </a:prstGeom>
          <a:solidFill>
            <a:srgbClr val="00704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9" name="Grafik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409629" y="5942013"/>
            <a:ext cx="1598504"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r Verbinder 9"/>
          <p:cNvCxnSpPr/>
          <p:nvPr userDrawn="1"/>
        </p:nvCxnSpPr>
        <p:spPr>
          <a:xfrm flipV="1">
            <a:off x="530225" y="5962650"/>
            <a:ext cx="8107363" cy="63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ußzeilenplatzhalter 16"/>
          <p:cNvSpPr txBox="1">
            <a:spLocks/>
          </p:cNvSpPr>
          <p:nvPr userDrawn="1"/>
        </p:nvSpPr>
        <p:spPr>
          <a:xfrm>
            <a:off x="4572000" y="6369050"/>
            <a:ext cx="4103688" cy="365125"/>
          </a:xfrm>
          <a:prstGeom prst="rect">
            <a:avLst/>
          </a:prstGeom>
        </p:spPr>
        <p:txBody>
          <a:bodyPr lIns="0" tIns="0" rIns="0"/>
          <a:lstStyle>
            <a:defPPr>
              <a:defRPr lang="de-DE"/>
            </a:defPPr>
            <a:lvl1pPr algn="r" rtl="0" eaLnBrk="1" fontAlgn="auto" hangingPunct="1">
              <a:spcBef>
                <a:spcPts val="0"/>
              </a:spcBef>
              <a:spcAft>
                <a:spcPts val="0"/>
              </a:spcAft>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de-DE" dirty="0" smtClean="0"/>
              <a:t>Mouad </a:t>
            </a:r>
            <a:r>
              <a:rPr lang="de-DE" dirty="0" err="1" smtClean="0"/>
              <a:t>Ait</a:t>
            </a:r>
            <a:r>
              <a:rPr lang="de-DE" dirty="0" smtClean="0"/>
              <a:t> Aissa</a:t>
            </a:r>
            <a:r>
              <a:rPr lang="de-DE" baseline="0" dirty="0" smtClean="0"/>
              <a:t> </a:t>
            </a:r>
            <a:r>
              <a:rPr lang="he-IL" dirty="0" smtClean="0">
                <a:cs typeface="+mn-cs"/>
              </a:rPr>
              <a:t>׀</a:t>
            </a:r>
            <a:r>
              <a:rPr lang="de-DE" dirty="0" smtClean="0"/>
              <a:t> Neuentwicklung des Geoportal.de </a:t>
            </a:r>
            <a:r>
              <a:rPr lang="he-IL" dirty="0" smtClean="0">
                <a:cs typeface="+mn-cs"/>
              </a:rPr>
              <a:t>׀</a:t>
            </a:r>
            <a:r>
              <a:rPr lang="de-DE" dirty="0" smtClean="0">
                <a:cs typeface="+mn-cs"/>
              </a:rPr>
              <a:t> </a:t>
            </a:r>
            <a:fld id="{B031E05E-5DBC-4F47-A1F1-F8DEAAE8416C}" type="datetime1">
              <a:rPr lang="de-DE" smtClean="0"/>
              <a:pPr>
                <a:defRPr/>
              </a:pPr>
              <a:t>21.05.2019</a:t>
            </a:fld>
            <a:r>
              <a:rPr lang="de-DE" dirty="0"/>
              <a:t> </a:t>
            </a:r>
            <a:r>
              <a:rPr lang="he-IL" dirty="0">
                <a:cs typeface="+mn-cs"/>
              </a:rPr>
              <a:t>׀</a:t>
            </a:r>
            <a:r>
              <a:rPr lang="de-DE" dirty="0"/>
              <a:t> Seite </a:t>
            </a:r>
            <a:fld id="{128D9E29-8BBB-4709-A69C-27BFDF80AE50}" type="slidenum">
              <a:rPr lang="de-DE" smtClean="0"/>
              <a:pPr>
                <a:defRPr/>
              </a:pPr>
              <a:t>‹Nr.›</a:t>
            </a:fld>
            <a:endParaRPr lang="de-DE" dirty="0"/>
          </a:p>
          <a:p>
            <a:pPr>
              <a:defRPr/>
            </a:pPr>
            <a:endParaRPr lang="de-DE" dirty="0"/>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22" r:id="rId3"/>
    <p:sldLayoutId id="2147483923" r:id="rId4"/>
    <p:sldLayoutId id="2147483921" r:id="rId5"/>
    <p:sldLayoutId id="2147483924" r:id="rId6"/>
    <p:sldLayoutId id="2147483925" r:id="rId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slideLayout" Target="../slideLayouts/slideLayout2.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ouad.Ait-Aissa@bkg.bund.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a:xfrm>
            <a:off x="993775" y="2292350"/>
            <a:ext cx="6698796" cy="1500188"/>
          </a:xfrm>
        </p:spPr>
        <p:txBody>
          <a:bodyPr/>
          <a:lstStyle/>
          <a:p>
            <a:r>
              <a:rPr lang="de-DE" sz="3300" dirty="0"/>
              <a:t>Neuentwicklung Geoportal</a:t>
            </a:r>
          </a:p>
        </p:txBody>
      </p:sp>
      <p:sp>
        <p:nvSpPr>
          <p:cNvPr id="8195" name="Untertitel 2"/>
          <p:cNvSpPr>
            <a:spLocks noGrp="1"/>
          </p:cNvSpPr>
          <p:nvPr>
            <p:ph type="subTitle" idx="1"/>
          </p:nvPr>
        </p:nvSpPr>
        <p:spPr>
          <a:xfrm>
            <a:off x="993775" y="3525982"/>
            <a:ext cx="5122863" cy="2362200"/>
          </a:xfrm>
        </p:spPr>
        <p:txBody>
          <a:bodyPr lIns="0" tIns="0" rIns="0" bIns="0"/>
          <a:lstStyle/>
          <a:p>
            <a:r>
              <a:rPr lang="de-DE" sz="2000" b="1" dirty="0"/>
              <a:t>Geoportal </a:t>
            </a:r>
            <a:r>
              <a:rPr lang="en-US" sz="2000" b="1" dirty="0">
                <a:cs typeface="Arial" panose="020B0604020202020204" pitchFamily="34" charset="0"/>
              </a:rPr>
              <a:t>Workshop </a:t>
            </a:r>
          </a:p>
          <a:p>
            <a:r>
              <a:rPr lang="en-US" sz="2000" b="1" dirty="0">
                <a:cs typeface="Arial" panose="020B0604020202020204" pitchFamily="34" charset="0"/>
              </a:rPr>
              <a:t>2019</a:t>
            </a:r>
          </a:p>
          <a:p>
            <a:endParaRPr lang="en-US" sz="2000" dirty="0">
              <a:cs typeface="Arial" panose="020B0604020202020204" pitchFamily="34" charset="0"/>
            </a:endParaRPr>
          </a:p>
          <a:p>
            <a:endParaRPr lang="en-US" sz="2000" dirty="0">
              <a:cs typeface="Arial" panose="020B0604020202020204" pitchFamily="34" charset="0"/>
            </a:endParaRPr>
          </a:p>
          <a:p>
            <a:r>
              <a:rPr lang="en-US" sz="2000" dirty="0">
                <a:cs typeface="Arial" panose="020B0604020202020204" pitchFamily="34" charset="0"/>
              </a:rPr>
              <a:t>Mouad Ait-Aissa und Manuel Fischer</a:t>
            </a:r>
          </a:p>
          <a:p>
            <a:r>
              <a:rPr lang="de-DE" sz="2000" dirty="0"/>
              <a:t>Bundesamt für Kartographie und Geodäsie</a:t>
            </a:r>
          </a:p>
          <a:p>
            <a:endParaRPr lang="en-US" sz="2000" dirty="0">
              <a:cs typeface="Arial" panose="020B0604020202020204" pitchFamily="34" charset="0"/>
            </a:endParaRPr>
          </a:p>
          <a:p>
            <a:endParaRPr lang="en-US" sz="2000" dirty="0">
              <a:cs typeface="Arial" panose="020B0604020202020204" pitchFamily="34" charset="0"/>
            </a:endParaRPr>
          </a:p>
          <a:p>
            <a:endParaRPr lang="en-US" sz="2000" dirty="0">
              <a:cs typeface="Arial" panose="020B0604020202020204" pitchFamily="34" charset="0"/>
            </a:endParaRPr>
          </a:p>
          <a:p>
            <a:endParaRPr lang="en-US" sz="200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Technologieauswahl </a:t>
            </a:r>
          </a:p>
        </p:txBody>
      </p:sp>
      <p:graphicFrame>
        <p:nvGraphicFramePr>
          <p:cNvPr id="6" name="Inhaltsplatzhalter 13"/>
          <p:cNvGraphicFramePr>
            <a:graphicFrameLocks noGrp="1"/>
          </p:cNvGraphicFramePr>
          <p:nvPr>
            <p:ph idx="1"/>
            <p:extLst>
              <p:ext uri="{D42A27DB-BD31-4B8C-83A1-F6EECF244321}">
                <p14:modId xmlns:p14="http://schemas.microsoft.com/office/powerpoint/2010/main" val="2912463300"/>
              </p:ext>
            </p:extLst>
          </p:nvPr>
        </p:nvGraphicFramePr>
        <p:xfrm>
          <a:off x="504000" y="1655011"/>
          <a:ext cx="7772400" cy="2734523"/>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117144">
                  <a:extLst>
                    <a:ext uri="{9D8B030D-6E8A-4147-A177-3AD203B41FA5}">
                      <a16:colId xmlns="" xmlns:a16="http://schemas.microsoft.com/office/drawing/2014/main" val="20000"/>
                    </a:ext>
                  </a:extLst>
                </a:gridCol>
                <a:gridCol w="2031170">
                  <a:extLst>
                    <a:ext uri="{9D8B030D-6E8A-4147-A177-3AD203B41FA5}">
                      <a16:colId xmlns="" xmlns:a16="http://schemas.microsoft.com/office/drawing/2014/main" val="20001"/>
                    </a:ext>
                  </a:extLst>
                </a:gridCol>
                <a:gridCol w="2386625">
                  <a:extLst>
                    <a:ext uri="{9D8B030D-6E8A-4147-A177-3AD203B41FA5}">
                      <a16:colId xmlns="" xmlns:a16="http://schemas.microsoft.com/office/drawing/2014/main" val="20002"/>
                    </a:ext>
                  </a:extLst>
                </a:gridCol>
                <a:gridCol w="2237461">
                  <a:extLst>
                    <a:ext uri="{9D8B030D-6E8A-4147-A177-3AD203B41FA5}">
                      <a16:colId xmlns="" xmlns:a16="http://schemas.microsoft.com/office/drawing/2014/main" val="20003"/>
                    </a:ext>
                  </a:extLst>
                </a:gridCol>
              </a:tblGrid>
              <a:tr h="231543">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b="1" u="none" strike="noStrike" dirty="0">
                          <a:effectLst/>
                        </a:rPr>
                        <a:t>Masterportal</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b="1" u="none" strike="noStrike" dirty="0" err="1">
                          <a:effectLst/>
                        </a:rPr>
                        <a:t>Geoadmin</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b="1" u="none" strike="noStrike" dirty="0">
                          <a:effectLst/>
                        </a:rPr>
                        <a:t>INSPIRE Geoportal</a:t>
                      </a:r>
                      <a:endParaRPr lang="de-DE" sz="11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0"/>
                  </a:ext>
                </a:extLst>
              </a:tr>
              <a:tr h="231543">
                <a:tc>
                  <a:txBody>
                    <a:bodyPr/>
                    <a:lstStyle/>
                    <a:p>
                      <a:pPr algn="l" fontAlgn="b"/>
                      <a:r>
                        <a:rPr lang="de-DE" sz="1100" b="1" u="none" strike="noStrike" dirty="0">
                          <a:effectLst/>
                        </a:rPr>
                        <a:t>Vorteile</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1"/>
                  </a:ext>
                </a:extLst>
              </a:tr>
              <a:tr h="463086">
                <a:tc>
                  <a:txBody>
                    <a:bodyPr/>
                    <a:lstStyle/>
                    <a:p>
                      <a:pPr algn="l" fontAlgn="b"/>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Alles in einer Technologie</a:t>
                      </a:r>
                      <a:br>
                        <a:rPr lang="de-DE" sz="1100" u="none" strike="noStrike" dirty="0">
                          <a:effectLst/>
                        </a:rPr>
                      </a:br>
                      <a:r>
                        <a:rPr lang="de-DE" sz="1100" u="none" strike="noStrike" dirty="0">
                          <a:effectLst/>
                        </a:rPr>
                        <a:t>(Frontend und Backend)</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dirty="0">
                          <a:effectLst/>
                        </a:rPr>
                        <a:t>Benutzerfreundlichkeit</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Strukturierte Suche</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2"/>
                  </a:ext>
                </a:extLst>
              </a:tr>
              <a:tr h="419093">
                <a:tc>
                  <a:txBody>
                    <a:bodyPr/>
                    <a:lstStyle/>
                    <a:p>
                      <a:pPr algn="l" fontAlgn="b"/>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Skalierbarkeit </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Berücksichtigung aktueller </a:t>
                      </a:r>
                      <a:r>
                        <a:rPr lang="de-DE" sz="1100" u="none" strike="noStrike" dirty="0" smtClean="0">
                          <a:effectLst/>
                        </a:rPr>
                        <a:t>Webstandards</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3"/>
                  </a:ext>
                </a:extLst>
              </a:tr>
              <a:tr h="231543">
                <a:tc>
                  <a:txBody>
                    <a:bodyPr/>
                    <a:lstStyle/>
                    <a:p>
                      <a:pPr algn="l" fontAlgn="b"/>
                      <a:endParaRPr lang="de-DE" sz="1100" b="1"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Entwicklungsgemeinschaft</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4"/>
                  </a:ext>
                </a:extLst>
              </a:tr>
              <a:tr h="231543">
                <a:tc>
                  <a:txBody>
                    <a:bodyPr/>
                    <a:lstStyle/>
                    <a:p>
                      <a:pPr algn="l" fontAlgn="b"/>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5"/>
                  </a:ext>
                </a:extLst>
              </a:tr>
              <a:tr h="231543">
                <a:tc>
                  <a:txBody>
                    <a:bodyPr/>
                    <a:lstStyle/>
                    <a:p>
                      <a:pPr algn="l" fontAlgn="b"/>
                      <a:r>
                        <a:rPr lang="de-DE" sz="1100" b="1" u="none" strike="noStrike" dirty="0">
                          <a:effectLst/>
                        </a:rPr>
                        <a:t>Nachteile</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6"/>
                  </a:ext>
                </a:extLst>
              </a:tr>
              <a:tr h="231543">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Suchmaschinenoptimierung</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Konfigurationsaufwand</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Community / Web 2.0 Funktionalität</a:t>
                      </a:r>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7"/>
                  </a:ext>
                </a:extLst>
              </a:tr>
              <a:tr h="231543">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Dokumentation</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Entwicklungsgemeinschaft</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Erweiterung und Integration</a:t>
                      </a:r>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8"/>
                  </a:ext>
                </a:extLst>
              </a:tr>
              <a:tr h="231543">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Suchmaschinenoptimierung</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Entwicklungsgemeinschaft</a:t>
                      </a:r>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9"/>
                  </a:ext>
                </a:extLst>
              </a:tr>
            </a:tbl>
          </a:graphicData>
        </a:graphic>
      </p:graphicFrame>
      <p:sp>
        <p:nvSpPr>
          <p:cNvPr id="4" name="Rechteck 3"/>
          <p:cNvSpPr/>
          <p:nvPr/>
        </p:nvSpPr>
        <p:spPr>
          <a:xfrm>
            <a:off x="504000" y="4810831"/>
            <a:ext cx="7772399" cy="523220"/>
          </a:xfrm>
          <a:prstGeom prst="rect">
            <a:avLst/>
          </a:prstGeom>
        </p:spPr>
        <p:txBody>
          <a:bodyPr wrap="square">
            <a:spAutoFit/>
          </a:bodyPr>
          <a:lstStyle/>
          <a:p>
            <a:pPr>
              <a:buClr>
                <a:schemeClr val="accent2"/>
              </a:buClr>
            </a:pPr>
            <a:r>
              <a:rPr lang="de-DE" sz="1400" dirty="0">
                <a:latin typeface="Arial" panose="020B0604020202020204" pitchFamily="34" charset="0"/>
                <a:cs typeface="Arial" panose="020B0604020202020204" pitchFamily="34" charset="0"/>
              </a:rPr>
              <a:t>Basierend auf den gesammelten Informationen wurde eine Zusammenfassung erstellt und </a:t>
            </a:r>
            <a:r>
              <a:rPr lang="de-DE" sz="1400" dirty="0" smtClean="0">
                <a:latin typeface="Arial" panose="020B0604020202020204" pitchFamily="34" charset="0"/>
                <a:cs typeface="Arial" panose="020B0604020202020204" pitchFamily="34" charset="0"/>
              </a:rPr>
              <a:t>eine Bewertung </a:t>
            </a:r>
            <a:r>
              <a:rPr lang="de-DE" sz="1400" dirty="0">
                <a:latin typeface="Arial" panose="020B0604020202020204" pitchFamily="34" charset="0"/>
                <a:cs typeface="Arial" panose="020B0604020202020204" pitchFamily="34" charset="0"/>
              </a:rPr>
              <a:t>der einzelnen Web Mapping APIs </a:t>
            </a:r>
            <a:r>
              <a:rPr lang="de-DE" sz="1400" dirty="0" smtClean="0">
                <a:latin typeface="Arial" panose="020B0604020202020204" pitchFamily="34" charset="0"/>
                <a:cs typeface="Arial" panose="020B0604020202020204" pitchFamily="34" charset="0"/>
              </a:rPr>
              <a:t>vorgenommen. </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83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Technologieauswahl </a:t>
            </a:r>
          </a:p>
        </p:txBody>
      </p:sp>
      <p:graphicFrame>
        <p:nvGraphicFramePr>
          <p:cNvPr id="6" name="Inhaltsplatzhalter 13"/>
          <p:cNvGraphicFramePr>
            <a:graphicFrameLocks noGrp="1"/>
          </p:cNvGraphicFramePr>
          <p:nvPr>
            <p:ph idx="1"/>
            <p:extLst>
              <p:ext uri="{D42A27DB-BD31-4B8C-83A1-F6EECF244321}">
                <p14:modId xmlns:p14="http://schemas.microsoft.com/office/powerpoint/2010/main" val="2912463300"/>
              </p:ext>
            </p:extLst>
          </p:nvPr>
        </p:nvGraphicFramePr>
        <p:xfrm>
          <a:off x="504000" y="1655011"/>
          <a:ext cx="7772400" cy="2734523"/>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117144">
                  <a:extLst>
                    <a:ext uri="{9D8B030D-6E8A-4147-A177-3AD203B41FA5}">
                      <a16:colId xmlns="" xmlns:a16="http://schemas.microsoft.com/office/drawing/2014/main" val="20000"/>
                    </a:ext>
                  </a:extLst>
                </a:gridCol>
                <a:gridCol w="2031170">
                  <a:extLst>
                    <a:ext uri="{9D8B030D-6E8A-4147-A177-3AD203B41FA5}">
                      <a16:colId xmlns="" xmlns:a16="http://schemas.microsoft.com/office/drawing/2014/main" val="20001"/>
                    </a:ext>
                  </a:extLst>
                </a:gridCol>
                <a:gridCol w="2386625">
                  <a:extLst>
                    <a:ext uri="{9D8B030D-6E8A-4147-A177-3AD203B41FA5}">
                      <a16:colId xmlns="" xmlns:a16="http://schemas.microsoft.com/office/drawing/2014/main" val="20002"/>
                    </a:ext>
                  </a:extLst>
                </a:gridCol>
                <a:gridCol w="2237461">
                  <a:extLst>
                    <a:ext uri="{9D8B030D-6E8A-4147-A177-3AD203B41FA5}">
                      <a16:colId xmlns="" xmlns:a16="http://schemas.microsoft.com/office/drawing/2014/main" val="20003"/>
                    </a:ext>
                  </a:extLst>
                </a:gridCol>
              </a:tblGrid>
              <a:tr h="231543">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b="1" u="none" strike="noStrike" dirty="0">
                          <a:effectLst/>
                        </a:rPr>
                        <a:t>Masterportal</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b="1" u="none" strike="noStrike" dirty="0" err="1">
                          <a:effectLst/>
                        </a:rPr>
                        <a:t>Geoadmin</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b="1" u="none" strike="noStrike" dirty="0">
                          <a:effectLst/>
                        </a:rPr>
                        <a:t>INSPIRE Geoportal</a:t>
                      </a:r>
                      <a:endParaRPr lang="de-DE" sz="11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0"/>
                  </a:ext>
                </a:extLst>
              </a:tr>
              <a:tr h="231543">
                <a:tc>
                  <a:txBody>
                    <a:bodyPr/>
                    <a:lstStyle/>
                    <a:p>
                      <a:pPr algn="l" fontAlgn="b"/>
                      <a:r>
                        <a:rPr lang="de-DE" sz="1100" b="1" u="none" strike="noStrike" dirty="0">
                          <a:effectLst/>
                        </a:rPr>
                        <a:t>Vorteile</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1"/>
                  </a:ext>
                </a:extLst>
              </a:tr>
              <a:tr h="463086">
                <a:tc>
                  <a:txBody>
                    <a:bodyPr/>
                    <a:lstStyle/>
                    <a:p>
                      <a:pPr algn="l" fontAlgn="b"/>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Alles in einer Technologie</a:t>
                      </a:r>
                      <a:br>
                        <a:rPr lang="de-DE" sz="1100" u="none" strike="noStrike" dirty="0">
                          <a:effectLst/>
                        </a:rPr>
                      </a:br>
                      <a:r>
                        <a:rPr lang="de-DE" sz="1100" u="none" strike="noStrike" dirty="0">
                          <a:effectLst/>
                        </a:rPr>
                        <a:t>(Frontend und Backend)</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dirty="0">
                          <a:effectLst/>
                        </a:rPr>
                        <a:t>Benutzerfreundlichkeit</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100" u="none" strike="noStrike">
                          <a:effectLst/>
                        </a:rPr>
                        <a:t>Strukturierte Suche</a:t>
                      </a:r>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2"/>
                  </a:ext>
                </a:extLst>
              </a:tr>
              <a:tr h="419093">
                <a:tc>
                  <a:txBody>
                    <a:bodyPr/>
                    <a:lstStyle/>
                    <a:p>
                      <a:pPr algn="l" fontAlgn="b"/>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Skalierbarkeit </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Berücksichtigung aktueller </a:t>
                      </a:r>
                      <a:r>
                        <a:rPr lang="de-DE" sz="1100" u="none" strike="noStrike" dirty="0" smtClean="0">
                          <a:effectLst/>
                        </a:rPr>
                        <a:t>Webstandards</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3"/>
                  </a:ext>
                </a:extLst>
              </a:tr>
              <a:tr h="231543">
                <a:tc>
                  <a:txBody>
                    <a:bodyPr/>
                    <a:lstStyle/>
                    <a:p>
                      <a:pPr algn="l" fontAlgn="b"/>
                      <a:endParaRPr lang="de-DE" sz="1100" b="1"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Entwicklungsgemeinschaft</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4"/>
                  </a:ext>
                </a:extLst>
              </a:tr>
              <a:tr h="231543">
                <a:tc>
                  <a:txBody>
                    <a:bodyPr/>
                    <a:lstStyle/>
                    <a:p>
                      <a:pPr algn="l" fontAlgn="b"/>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5"/>
                  </a:ext>
                </a:extLst>
              </a:tr>
              <a:tr h="231543">
                <a:tc>
                  <a:txBody>
                    <a:bodyPr/>
                    <a:lstStyle/>
                    <a:p>
                      <a:pPr algn="l" fontAlgn="b"/>
                      <a:r>
                        <a:rPr lang="de-DE" sz="1100" b="1" u="none" strike="noStrike" dirty="0">
                          <a:effectLst/>
                        </a:rPr>
                        <a:t>Nachteile</a:t>
                      </a:r>
                      <a:endParaRPr lang="de-DE" sz="11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6"/>
                  </a:ext>
                </a:extLst>
              </a:tr>
              <a:tr h="231543">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Suchmaschinenoptimierung</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Konfigurationsaufwand</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Community / Web 2.0 Funktionalität</a:t>
                      </a:r>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7"/>
                  </a:ext>
                </a:extLst>
              </a:tr>
              <a:tr h="231543">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Dokumentation</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Entwicklungsgemeinschaft</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Erweiterung und Integration</a:t>
                      </a:r>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8"/>
                  </a:ext>
                </a:extLst>
              </a:tr>
              <a:tr h="231543">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Suchmaschinenoptimierung</a:t>
                      </a:r>
                      <a:endParaRPr lang="de-DE"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de-DE" sz="1100" u="none" strike="noStrike" dirty="0">
                          <a:effectLst/>
                        </a:rPr>
                        <a:t>Entwicklungsgemeinschaft</a:t>
                      </a:r>
                      <a:endParaRPr lang="de-D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9"/>
                  </a:ext>
                </a:extLst>
              </a:tr>
            </a:tbl>
          </a:graphicData>
        </a:graphic>
      </p:graphicFrame>
      <p:sp>
        <p:nvSpPr>
          <p:cNvPr id="4" name="Rechteck 3"/>
          <p:cNvSpPr/>
          <p:nvPr/>
        </p:nvSpPr>
        <p:spPr>
          <a:xfrm>
            <a:off x="504000" y="4810831"/>
            <a:ext cx="7772399" cy="523220"/>
          </a:xfrm>
          <a:prstGeom prst="rect">
            <a:avLst/>
          </a:prstGeom>
        </p:spPr>
        <p:txBody>
          <a:bodyPr wrap="square">
            <a:spAutoFit/>
          </a:bodyPr>
          <a:lstStyle/>
          <a:p>
            <a:pPr>
              <a:buClr>
                <a:schemeClr val="accent2"/>
              </a:buClr>
            </a:pPr>
            <a:r>
              <a:rPr lang="de-DE" sz="1400" dirty="0">
                <a:latin typeface="Arial" panose="020B0604020202020204" pitchFamily="34" charset="0"/>
                <a:cs typeface="Arial" panose="020B0604020202020204" pitchFamily="34" charset="0"/>
              </a:rPr>
              <a:t>Basierend auf den gesammelten Informationen wurde eine Zusammenfassung erstellt und </a:t>
            </a:r>
            <a:r>
              <a:rPr lang="de-DE" sz="1400" dirty="0" smtClean="0">
                <a:latin typeface="Arial" panose="020B0604020202020204" pitchFamily="34" charset="0"/>
                <a:cs typeface="Arial" panose="020B0604020202020204" pitchFamily="34" charset="0"/>
              </a:rPr>
              <a:t>eine Bewertung </a:t>
            </a:r>
            <a:r>
              <a:rPr lang="de-DE" sz="1400" dirty="0">
                <a:latin typeface="Arial" panose="020B0604020202020204" pitchFamily="34" charset="0"/>
                <a:cs typeface="Arial" panose="020B0604020202020204" pitchFamily="34" charset="0"/>
              </a:rPr>
              <a:t>der einzelnen Web Mapping APIs </a:t>
            </a:r>
            <a:r>
              <a:rPr lang="de-DE" sz="1400" dirty="0" smtClean="0">
                <a:latin typeface="Arial" panose="020B0604020202020204" pitchFamily="34" charset="0"/>
                <a:cs typeface="Arial" panose="020B0604020202020204" pitchFamily="34" charset="0"/>
              </a:rPr>
              <a:t>vorgenommen. </a:t>
            </a:r>
            <a:endParaRPr lang="de-DE" sz="1400" dirty="0">
              <a:latin typeface="Arial" panose="020B0604020202020204" pitchFamily="34" charset="0"/>
              <a:cs typeface="Arial" panose="020B0604020202020204" pitchFamily="34" charset="0"/>
            </a:endParaRPr>
          </a:p>
        </p:txBody>
      </p:sp>
      <p:sp>
        <p:nvSpPr>
          <p:cNvPr id="2" name="Rechteck 1"/>
          <p:cNvSpPr/>
          <p:nvPr/>
        </p:nvSpPr>
        <p:spPr>
          <a:xfrm>
            <a:off x="1588226" y="1655011"/>
            <a:ext cx="2024743" cy="273452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130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Masterportal</a:t>
            </a:r>
          </a:p>
        </p:txBody>
      </p:sp>
      <p:sp>
        <p:nvSpPr>
          <p:cNvPr id="2" name="Inhaltsplatzhalter 1"/>
          <p:cNvSpPr>
            <a:spLocks noGrp="1"/>
          </p:cNvSpPr>
          <p:nvPr>
            <p:ph idx="1"/>
          </p:nvPr>
        </p:nvSpPr>
        <p:spPr/>
        <p:txBody>
          <a:bodyPr/>
          <a:lstStyle/>
          <a:p>
            <a:pPr marL="342900" indent="-342900">
              <a:lnSpc>
                <a:spcPct val="150000"/>
              </a:lnSpc>
              <a:buFont typeface="Wingdings" panose="05000000000000000000" pitchFamily="2" charset="2"/>
              <a:buChar char="§"/>
            </a:pPr>
            <a:r>
              <a:rPr lang="de-DE" sz="1400" dirty="0"/>
              <a:t>Das Masterportal ist eine Open Source Software und wird unter der MIT-Lizenz </a:t>
            </a:r>
            <a:r>
              <a:rPr lang="de-DE" sz="1400" dirty="0" smtClean="0"/>
              <a:t>bereit gestellt</a:t>
            </a:r>
            <a:endParaRPr lang="de-DE" sz="1400" dirty="0"/>
          </a:p>
          <a:p>
            <a:pPr marL="342900" indent="-342900">
              <a:lnSpc>
                <a:spcPct val="150000"/>
              </a:lnSpc>
              <a:buFont typeface="Wingdings" panose="05000000000000000000" pitchFamily="2" charset="2"/>
              <a:buChar char="§"/>
            </a:pPr>
            <a:r>
              <a:rPr lang="de-DE" sz="1400" dirty="0"/>
              <a:t>Basiert auf </a:t>
            </a:r>
            <a:r>
              <a:rPr lang="de-DE" sz="1400" dirty="0" smtClean="0"/>
              <a:t>gängigen JavaScript-Bibliotheken</a:t>
            </a:r>
            <a:endParaRPr lang="de-DE" sz="1400" dirty="0"/>
          </a:p>
          <a:p>
            <a:pPr marL="342900" indent="-342900">
              <a:lnSpc>
                <a:spcPct val="150000"/>
              </a:lnSpc>
              <a:buFont typeface="Wingdings" panose="05000000000000000000" pitchFamily="2" charset="2"/>
              <a:buChar char="§"/>
            </a:pPr>
            <a:r>
              <a:rPr lang="de-DE" sz="1400" dirty="0"/>
              <a:t>Aktuellste </a:t>
            </a:r>
            <a:r>
              <a:rPr lang="de-DE" sz="1400" dirty="0" err="1"/>
              <a:t>Stable</a:t>
            </a:r>
            <a:r>
              <a:rPr lang="de-DE" sz="1400" dirty="0"/>
              <a:t> Version ist: 2.3.0 (Veröffentlicht am 16.04.2019)</a:t>
            </a:r>
          </a:p>
          <a:p>
            <a:pPr marL="342900" indent="-342900">
              <a:lnSpc>
                <a:spcPct val="150000"/>
              </a:lnSpc>
              <a:buFont typeface="Wingdings" panose="05000000000000000000" pitchFamily="2" charset="2"/>
              <a:buChar char="§"/>
            </a:pPr>
            <a:r>
              <a:rPr lang="de-DE" sz="1400" dirty="0" smtClean="0"/>
              <a:t>Kontinuierliche Weiterentwicklung -&gt; </a:t>
            </a:r>
            <a:r>
              <a:rPr lang="de-DE" sz="1400" dirty="0"/>
              <a:t>Seit der Version 1.1.0 erscheint in einem Turnus von </a:t>
            </a:r>
            <a:r>
              <a:rPr lang="de-DE" sz="1400" dirty="0" smtClean="0"/>
              <a:t>ca. zwei </a:t>
            </a:r>
            <a:r>
              <a:rPr lang="de-DE" sz="1400" dirty="0"/>
              <a:t>Monaten eine neue </a:t>
            </a:r>
            <a:r>
              <a:rPr lang="de-DE" sz="1400" dirty="0" smtClean="0"/>
              <a:t>Version</a:t>
            </a:r>
            <a:endParaRPr lang="de-DE" sz="1400" dirty="0"/>
          </a:p>
          <a:p>
            <a:pPr marL="342900" indent="-342900">
              <a:lnSpc>
                <a:spcPct val="150000"/>
              </a:lnSpc>
              <a:buFont typeface="Wingdings" panose="05000000000000000000" pitchFamily="2" charset="2"/>
              <a:buChar char="§"/>
            </a:pPr>
            <a:r>
              <a:rPr lang="de-DE" sz="1400" dirty="0"/>
              <a:t>Innovative Neuerungen: Einbindung von OGC </a:t>
            </a:r>
            <a:r>
              <a:rPr lang="de-DE" sz="1400" dirty="0" smtClean="0"/>
              <a:t>konformen </a:t>
            </a:r>
            <a:r>
              <a:rPr lang="de-DE" sz="1400" dirty="0"/>
              <a:t>Sensor-Layer, Implementierung eines 3D-Modus mit </a:t>
            </a:r>
            <a:r>
              <a:rPr lang="de-DE" sz="1400" dirty="0" smtClean="0"/>
              <a:t>Geländemodell</a:t>
            </a:r>
            <a:endParaRPr lang="de-DE" sz="1400" dirty="0"/>
          </a:p>
          <a:p>
            <a:pPr marL="342900" indent="-342900">
              <a:lnSpc>
                <a:spcPct val="150000"/>
              </a:lnSpc>
              <a:buFont typeface="Wingdings" panose="05000000000000000000" pitchFamily="2" charset="2"/>
              <a:buChar char="§"/>
            </a:pPr>
            <a:r>
              <a:rPr lang="de-DE" sz="1400" dirty="0"/>
              <a:t>Die </a:t>
            </a:r>
            <a:r>
              <a:rPr lang="de-DE" sz="1400" dirty="0" smtClean="0"/>
              <a:t>3-D </a:t>
            </a:r>
            <a:r>
              <a:rPr lang="de-DE" sz="1400" dirty="0"/>
              <a:t>Darstellung gewinnt in den nächsten Jahren durch die Verbreitung von </a:t>
            </a:r>
            <a:r>
              <a:rPr lang="de-DE" sz="1400" dirty="0" smtClean="0"/>
              <a:t>Building </a:t>
            </a:r>
            <a:r>
              <a:rPr lang="de-DE" sz="1400" dirty="0"/>
              <a:t>Information Modeling (BIM) </a:t>
            </a:r>
            <a:r>
              <a:rPr lang="de-DE" sz="1400" dirty="0" smtClean="0"/>
              <a:t>an Relevanz</a:t>
            </a:r>
            <a:endParaRPr lang="de-DE" sz="1400" dirty="0"/>
          </a:p>
          <a:p>
            <a:pPr marL="342900" indent="-342900">
              <a:buFontTx/>
              <a:buChar char="-"/>
            </a:pPr>
            <a:endParaRPr lang="de-DE" sz="1400" dirty="0"/>
          </a:p>
          <a:p>
            <a:pPr marL="342900" indent="-342900">
              <a:buFontTx/>
              <a:buChar char="-"/>
            </a:pPr>
            <a:endParaRPr lang="de-DE" sz="1400" dirty="0"/>
          </a:p>
          <a:p>
            <a:pPr lvl="1"/>
            <a:endParaRPr lang="de-DE" sz="1000" dirty="0"/>
          </a:p>
          <a:p>
            <a:pPr marL="342900" indent="-342900">
              <a:buFontTx/>
              <a:buChar char="-"/>
            </a:pPr>
            <a:endParaRPr lang="de-DE" sz="1400" dirty="0"/>
          </a:p>
          <a:p>
            <a:pPr marL="342900" indent="-342900">
              <a:buFontTx/>
              <a:buChar char="-"/>
            </a:pPr>
            <a:endParaRPr lang="de-DE" dirty="0"/>
          </a:p>
        </p:txBody>
      </p:sp>
      <p:sp>
        <p:nvSpPr>
          <p:cNvPr id="5" name="AutoShape 2" descr="http://www.masterportal.org/assets/images/f/LGV_Masterportal_logo_quer_rgb_RZ-3cd65ce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989" y="160338"/>
            <a:ext cx="1514935" cy="1136201"/>
          </a:xfrm>
          <a:prstGeom prst="rect">
            <a:avLst/>
          </a:prstGeom>
        </p:spPr>
      </p:pic>
    </p:spTree>
    <p:extLst>
      <p:ext uri="{BB962C8B-B14F-4D97-AF65-F5344CB8AC3E}">
        <p14:creationId xmlns:p14="http://schemas.microsoft.com/office/powerpoint/2010/main" val="74420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486876"/>
            <a:ext cx="9144000" cy="537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dirty="0"/>
              <a:t>Geoportal Neuentwicklung</a:t>
            </a:r>
            <a:br>
              <a:rPr lang="de-DE" dirty="0"/>
            </a:br>
            <a:r>
              <a:rPr lang="de-DE" sz="2000" dirty="0"/>
              <a:t>Startseite</a:t>
            </a:r>
            <a:endParaRPr lang="de-DE" dirty="0"/>
          </a:p>
        </p:txBody>
      </p:sp>
      <p:pic>
        <p:nvPicPr>
          <p:cNvPr id="4" name="Inhaltsplatzhalter 3"/>
          <p:cNvPicPr>
            <a:picLocks noGrp="1" noChangeAspect="1"/>
          </p:cNvPicPr>
          <p:nvPr>
            <p:ph idx="1"/>
          </p:nvPr>
        </p:nvPicPr>
        <p:blipFill>
          <a:blip r:embed="rId3"/>
          <a:stretch>
            <a:fillRect/>
          </a:stretch>
        </p:blipFill>
        <p:spPr>
          <a:xfrm>
            <a:off x="330976" y="1710467"/>
            <a:ext cx="8344114" cy="4905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872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Ordnerstruktur</a:t>
            </a:r>
          </a:p>
        </p:txBody>
      </p:sp>
      <p:sp>
        <p:nvSpPr>
          <p:cNvPr id="2" name="Inhaltsplatzhalter 1"/>
          <p:cNvSpPr>
            <a:spLocks noGrp="1"/>
          </p:cNvSpPr>
          <p:nvPr>
            <p:ph idx="1"/>
          </p:nvPr>
        </p:nvSpPr>
        <p:spPr>
          <a:xfrm>
            <a:off x="504000" y="1561322"/>
            <a:ext cx="8154000" cy="4229878"/>
          </a:xfrm>
        </p:spPr>
        <p:txBody>
          <a:bodyPr/>
          <a:lstStyle/>
          <a:p>
            <a:r>
              <a:rPr lang="de-DE" sz="1400" dirty="0"/>
              <a:t>Mit der Version 2.2.0 wurde die Ordnerstruktur des gesamten Portals umgestaltet und somit übersichtlicher gestaltet.</a:t>
            </a:r>
          </a:p>
          <a:p>
            <a:pPr marL="342900" indent="-342900">
              <a:lnSpc>
                <a:spcPct val="150000"/>
              </a:lnSpc>
              <a:buFontTx/>
              <a:buChar char="-"/>
            </a:pPr>
            <a:r>
              <a:rPr lang="de-DE" sz="1800" dirty="0"/>
              <a:t>Modules =&gt; Modularer Entwicklungsansatz </a:t>
            </a:r>
            <a:endParaRPr lang="de-DE" sz="1800" dirty="0" smtClean="0"/>
          </a:p>
          <a:p>
            <a:pPr marL="342900" indent="-342900">
              <a:lnSpc>
                <a:spcPct val="150000"/>
              </a:lnSpc>
              <a:buFontTx/>
              <a:buChar char="-"/>
            </a:pPr>
            <a:r>
              <a:rPr lang="de-DE" sz="1800" dirty="0"/>
              <a:t>Test =&gt; Testklassen zur Durchführung von automatisierten </a:t>
            </a:r>
            <a:r>
              <a:rPr lang="de-DE" sz="1800" dirty="0" smtClean="0"/>
              <a:t>Softwaretests</a:t>
            </a:r>
            <a:endParaRPr lang="de-DE" sz="1800" dirty="0"/>
          </a:p>
          <a:p>
            <a:pPr marL="342900" indent="-342900">
              <a:lnSpc>
                <a:spcPct val="150000"/>
              </a:lnSpc>
              <a:buFontTx/>
              <a:buChar char="-"/>
            </a:pPr>
            <a:r>
              <a:rPr lang="de-DE" sz="1800" dirty="0"/>
              <a:t>Plugins =&gt; Erweiterung der </a:t>
            </a:r>
            <a:r>
              <a:rPr lang="de-DE" sz="1800" dirty="0" smtClean="0"/>
              <a:t>Funktionalitäten</a:t>
            </a:r>
            <a:endParaRPr lang="de-DE" sz="1800" dirty="0"/>
          </a:p>
          <a:p>
            <a:pPr marL="342900" indent="-342900">
              <a:lnSpc>
                <a:spcPct val="150000"/>
              </a:lnSpc>
              <a:buFontTx/>
              <a:buChar char="-"/>
            </a:pPr>
            <a:r>
              <a:rPr lang="de-DE" sz="1800" dirty="0"/>
              <a:t>Portal =&gt; Enthält die Konfiguration des Portals</a:t>
            </a:r>
          </a:p>
          <a:p>
            <a:pPr marL="342900" indent="-342900">
              <a:lnSpc>
                <a:spcPct val="150000"/>
              </a:lnSpc>
              <a:buFontTx/>
              <a:buChar char="-"/>
            </a:pPr>
            <a:r>
              <a:rPr lang="de-DE" sz="1800" dirty="0" err="1"/>
              <a:t>lgv-config</a:t>
            </a:r>
            <a:r>
              <a:rPr lang="de-DE" sz="1800" dirty="0"/>
              <a:t> =&gt; portalübergreifende </a:t>
            </a:r>
            <a:r>
              <a:rPr lang="de-DE" sz="1800" dirty="0" smtClean="0"/>
              <a:t>Konfiguration</a:t>
            </a:r>
            <a:endParaRPr lang="de-DE" sz="1800" dirty="0"/>
          </a:p>
          <a:p>
            <a:pPr marL="342900" indent="-342900">
              <a:buFontTx/>
              <a:buChar char="-"/>
            </a:pPr>
            <a:endParaRPr lang="de-DE" sz="1400" dirty="0"/>
          </a:p>
          <a:p>
            <a:pPr marL="342900" indent="-342900">
              <a:buFontTx/>
              <a:buChar char="-"/>
            </a:pPr>
            <a:endParaRPr lang="de-DE" sz="1400" dirty="0"/>
          </a:p>
          <a:p>
            <a:endParaRPr lang="de-DE" dirty="0"/>
          </a:p>
        </p:txBody>
      </p:sp>
      <p:sp>
        <p:nvSpPr>
          <p:cNvPr id="5" name="AutoShape 2" descr="http://www.masterportal.org/assets/images/f/LGV_Masterportal_logo_quer_rgb_RZ-3cd65ce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 name="Grafik 3"/>
          <p:cNvPicPr>
            <a:picLocks noChangeAspect="1"/>
          </p:cNvPicPr>
          <p:nvPr/>
        </p:nvPicPr>
        <p:blipFill>
          <a:blip r:embed="rId3"/>
          <a:stretch>
            <a:fillRect/>
          </a:stretch>
        </p:blipFill>
        <p:spPr>
          <a:xfrm>
            <a:off x="6309985" y="3095249"/>
            <a:ext cx="1619476" cy="2695951"/>
          </a:xfrm>
          <a:prstGeom prst="rect">
            <a:avLst/>
          </a:prstGeom>
          <a:solidFill>
            <a:schemeClr val="tx1">
              <a:alpha val="95000"/>
            </a:schemeClr>
          </a:solidFill>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7601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1268990"/>
            <a:ext cx="9144000" cy="558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Open Source Komponenten</a:t>
            </a:r>
          </a:p>
        </p:txBody>
      </p:sp>
      <p:sp>
        <p:nvSpPr>
          <p:cNvPr id="2" name="Inhaltsplatzhalter 1"/>
          <p:cNvSpPr>
            <a:spLocks noGrp="1"/>
          </p:cNvSpPr>
          <p:nvPr>
            <p:ph idx="1"/>
          </p:nvPr>
        </p:nvSpPr>
        <p:spPr>
          <a:xfrm>
            <a:off x="504000" y="1296539"/>
            <a:ext cx="8154000" cy="4654318"/>
          </a:xfrm>
        </p:spPr>
        <p:txBody>
          <a:bodyPr/>
          <a:lstStyle/>
          <a:p>
            <a:pPr lvl="1"/>
            <a:endParaRPr lang="de-DE" sz="1000" dirty="0"/>
          </a:p>
          <a:p>
            <a:pPr marL="342900" indent="-342900">
              <a:buFontTx/>
              <a:buChar char="-"/>
            </a:pPr>
            <a:endParaRPr lang="de-DE" sz="1400" dirty="0"/>
          </a:p>
          <a:p>
            <a:pPr marL="342900" indent="-342900">
              <a:buFontTx/>
              <a:buChar char="-"/>
            </a:pPr>
            <a:endParaRPr lang="de-DE" dirty="0"/>
          </a:p>
        </p:txBody>
      </p:sp>
      <p:sp>
        <p:nvSpPr>
          <p:cNvPr id="5" name="AutoShape 2" descr="http://www.masterportal.org/assets/images/f/LGV_Masterportal_logo_quer_rgb_RZ-3cd65ce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2328686066"/>
              </p:ext>
            </p:extLst>
          </p:nvPr>
        </p:nvGraphicFramePr>
        <p:xfrm>
          <a:off x="211460" y="2068437"/>
          <a:ext cx="8806810" cy="4446664"/>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185867">
                  <a:extLst>
                    <a:ext uri="{9D8B030D-6E8A-4147-A177-3AD203B41FA5}">
                      <a16:colId xmlns="" xmlns:a16="http://schemas.microsoft.com/office/drawing/2014/main" val="20000"/>
                    </a:ext>
                  </a:extLst>
                </a:gridCol>
                <a:gridCol w="462244">
                  <a:extLst>
                    <a:ext uri="{9D8B030D-6E8A-4147-A177-3AD203B41FA5}">
                      <a16:colId xmlns="" xmlns:a16="http://schemas.microsoft.com/office/drawing/2014/main" val="20001"/>
                    </a:ext>
                  </a:extLst>
                </a:gridCol>
                <a:gridCol w="2759030">
                  <a:extLst>
                    <a:ext uri="{9D8B030D-6E8A-4147-A177-3AD203B41FA5}">
                      <a16:colId xmlns="" xmlns:a16="http://schemas.microsoft.com/office/drawing/2014/main" val="20002"/>
                    </a:ext>
                  </a:extLst>
                </a:gridCol>
                <a:gridCol w="650235">
                  <a:extLst>
                    <a:ext uri="{9D8B030D-6E8A-4147-A177-3AD203B41FA5}">
                      <a16:colId xmlns="" xmlns:a16="http://schemas.microsoft.com/office/drawing/2014/main" val="20003"/>
                    </a:ext>
                  </a:extLst>
                </a:gridCol>
                <a:gridCol w="480562">
                  <a:extLst>
                    <a:ext uri="{9D8B030D-6E8A-4147-A177-3AD203B41FA5}">
                      <a16:colId xmlns="" xmlns:a16="http://schemas.microsoft.com/office/drawing/2014/main" val="20004"/>
                    </a:ext>
                  </a:extLst>
                </a:gridCol>
                <a:gridCol w="3268872">
                  <a:extLst>
                    <a:ext uri="{9D8B030D-6E8A-4147-A177-3AD203B41FA5}">
                      <a16:colId xmlns="" xmlns:a16="http://schemas.microsoft.com/office/drawing/2014/main" val="20005"/>
                    </a:ext>
                  </a:extLst>
                </a:gridCol>
              </a:tblGrid>
              <a:tr h="476994">
                <a:tc>
                  <a:txBody>
                    <a:bodyPr/>
                    <a:lstStyle/>
                    <a:p>
                      <a:pPr algn="l" fontAlgn="ctr"/>
                      <a:r>
                        <a:rPr lang="de-DE" sz="800" b="1" u="none" strike="noStrike" dirty="0">
                          <a:effectLst/>
                        </a:rPr>
                        <a:t>Name</a:t>
                      </a:r>
                      <a:endParaRPr lang="de-DE" sz="800" b="1" i="0" u="none" strike="noStrike" dirty="0">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b="1" u="none" strike="noStrike">
                          <a:effectLst/>
                        </a:rPr>
                        <a:t>Version</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l" fontAlgn="ctr"/>
                      <a:r>
                        <a:rPr lang="de-DE" sz="800" b="1" u="none" strike="noStrike" dirty="0">
                          <a:effectLst/>
                        </a:rPr>
                        <a:t>Kurzbeschreibung</a:t>
                      </a:r>
                      <a:endParaRPr lang="de-DE" sz="800" b="1" i="0" u="none" strike="noStrike" dirty="0">
                        <a:solidFill>
                          <a:srgbClr val="000000"/>
                        </a:solidFill>
                        <a:effectLst/>
                        <a:latin typeface="Calibri" panose="020F0502020204030204" pitchFamily="34" charset="0"/>
                      </a:endParaRPr>
                    </a:p>
                  </a:txBody>
                  <a:tcPr marL="6699" marR="6699" marT="6699" marB="0" anchor="ctr"/>
                </a:tc>
                <a:tc>
                  <a:txBody>
                    <a:bodyPr/>
                    <a:lstStyle/>
                    <a:p>
                      <a:pPr algn="l" fontAlgn="ctr"/>
                      <a:r>
                        <a:rPr lang="de-DE" sz="800" b="1" u="none" strike="noStrike">
                          <a:effectLst/>
                        </a:rPr>
                        <a:t>Name</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b="1" u="none" strike="noStrike" dirty="0">
                          <a:effectLst/>
                        </a:rPr>
                        <a:t>Version</a:t>
                      </a:r>
                      <a:endParaRPr lang="de-DE" sz="800" b="1" i="0" u="none" strike="noStrike" dirty="0">
                        <a:solidFill>
                          <a:srgbClr val="000000"/>
                        </a:solidFill>
                        <a:effectLst/>
                        <a:latin typeface="Calibri" panose="020F0502020204030204" pitchFamily="34" charset="0"/>
                      </a:endParaRPr>
                    </a:p>
                  </a:txBody>
                  <a:tcPr marL="6699" marR="6699" marT="6699" marB="0" anchor="ctr"/>
                </a:tc>
                <a:tc>
                  <a:txBody>
                    <a:bodyPr/>
                    <a:lstStyle/>
                    <a:p>
                      <a:pPr algn="l" fontAlgn="ctr"/>
                      <a:r>
                        <a:rPr lang="de-DE" sz="800" b="1" u="none" strike="noStrike" dirty="0">
                          <a:effectLst/>
                        </a:rPr>
                        <a:t>Kurzbeschreibung</a:t>
                      </a:r>
                      <a:endParaRPr lang="de-DE" sz="800" b="1" i="0" u="none" strike="noStrike" dirty="0">
                        <a:solidFill>
                          <a:srgbClr val="000000"/>
                        </a:solidFill>
                        <a:effectLst/>
                        <a:latin typeface="Calibri" panose="020F0502020204030204" pitchFamily="34" charset="0"/>
                      </a:endParaRPr>
                    </a:p>
                  </a:txBody>
                  <a:tcPr marL="6699" marR="6699" marT="6699" marB="0" anchor="ctr"/>
                </a:tc>
                <a:extLst>
                  <a:ext uri="{0D108BD9-81ED-4DB2-BD59-A6C34878D82A}">
                    <a16:rowId xmlns="" xmlns:a16="http://schemas.microsoft.com/office/drawing/2014/main" val="10000"/>
                  </a:ext>
                </a:extLst>
              </a:tr>
              <a:tr h="353328">
                <a:tc>
                  <a:txBody>
                    <a:bodyPr/>
                    <a:lstStyle/>
                    <a:p>
                      <a:pPr algn="l" fontAlgn="ctr"/>
                      <a:r>
                        <a:rPr lang="de-DE" sz="800" b="1" u="none" strike="noStrike" dirty="0" err="1">
                          <a:effectLst/>
                        </a:rPr>
                        <a:t>backbone</a:t>
                      </a:r>
                      <a:endParaRPr lang="de-DE" sz="800" b="1" i="0" u="none" strike="noStrike" dirty="0">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1.x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t"/>
                      <a:r>
                        <a:rPr lang="de-DE" sz="800" u="none" strike="noStrike" dirty="0">
                          <a:effectLst/>
                        </a:rPr>
                        <a:t>Ermöglicht modularen Aufbau</a:t>
                      </a:r>
                      <a:endParaRPr lang="de-DE" sz="800" b="0" i="0" u="none" strike="noStrike" dirty="0">
                        <a:solidFill>
                          <a:srgbClr val="000000"/>
                        </a:solidFill>
                        <a:effectLst/>
                        <a:latin typeface="Calibri" panose="020F0502020204030204" pitchFamily="34" charset="0"/>
                      </a:endParaRPr>
                    </a:p>
                  </a:txBody>
                  <a:tcPr marL="6699" marR="6699" marT="6699" marB="0"/>
                </a:tc>
                <a:tc>
                  <a:txBody>
                    <a:bodyPr/>
                    <a:lstStyle/>
                    <a:p>
                      <a:pPr algn="l" fontAlgn="ctr"/>
                      <a:r>
                        <a:rPr lang="de-DE" sz="800" b="1" u="none" strike="noStrike">
                          <a:effectLst/>
                        </a:rPr>
                        <a:t>moment</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Datumsbibliothek zum Analysieren, Bearbeiten, und Formatieren von Datumsangaben.</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1"/>
                  </a:ext>
                </a:extLst>
              </a:tr>
              <a:tr h="176665">
                <a:tc>
                  <a:txBody>
                    <a:bodyPr/>
                    <a:lstStyle/>
                    <a:p>
                      <a:pPr algn="l" fontAlgn="ctr"/>
                      <a:r>
                        <a:rPr lang="de-DE" sz="800" b="1" u="none" strike="noStrike">
                          <a:effectLst/>
                        </a:rPr>
                        <a:t>backbone.radio</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1.x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Nachrichten-Plugin für Backbone</a:t>
                      </a:r>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a:effectLst/>
                        </a:rPr>
                        <a:t>mqtt</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^2.15.x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dirty="0">
                          <a:effectLst/>
                        </a:rPr>
                        <a:t>Verbindungsprotokoll von Maschine zu Maschine</a:t>
                      </a:r>
                      <a:endParaRPr lang="de-DE" sz="800" b="0" i="0" u="none" strike="noStrike" dirty="0">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2"/>
                  </a:ext>
                </a:extLst>
              </a:tr>
              <a:tr h="529994">
                <a:tc>
                  <a:txBody>
                    <a:bodyPr/>
                    <a:lstStyle/>
                    <a:p>
                      <a:pPr algn="l" fontAlgn="ctr"/>
                      <a:r>
                        <a:rPr lang="de-DE" sz="800" b="1" u="none" strike="noStrike">
                          <a:effectLst/>
                        </a:rPr>
                        <a:t>bootstrap</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3.x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t"/>
                      <a:r>
                        <a:rPr lang="de-DE" sz="800" u="none" strike="noStrike" dirty="0">
                          <a:effectLst/>
                        </a:rPr>
                        <a:t>Framework für eine schnellere und einfachere Webentwicklung, bei der ein </a:t>
                      </a:r>
                      <a:r>
                        <a:rPr lang="de-DE" sz="800" u="none" strike="noStrike" dirty="0" err="1">
                          <a:effectLst/>
                        </a:rPr>
                        <a:t>responsives</a:t>
                      </a:r>
                      <a:r>
                        <a:rPr lang="de-DE" sz="800" u="none" strike="noStrike" dirty="0">
                          <a:effectLst/>
                        </a:rPr>
                        <a:t> Webseitendesign ermöglicht wird.</a:t>
                      </a:r>
                      <a:endParaRPr lang="de-DE" sz="800" b="0" i="0" u="none" strike="noStrike" dirty="0">
                        <a:solidFill>
                          <a:srgbClr val="000000"/>
                        </a:solidFill>
                        <a:effectLst/>
                        <a:latin typeface="Calibri" panose="020F0502020204030204" pitchFamily="34" charset="0"/>
                      </a:endParaRPr>
                    </a:p>
                  </a:txBody>
                  <a:tcPr marL="6699" marR="6699" marT="6699" marB="0"/>
                </a:tc>
                <a:tc>
                  <a:txBody>
                    <a:bodyPr/>
                    <a:lstStyle/>
                    <a:p>
                      <a:pPr algn="l" fontAlgn="ctr"/>
                      <a:r>
                        <a:rPr lang="de-DE" sz="800" b="1" u="none" strike="noStrike">
                          <a:effectLst/>
                        </a:rPr>
                        <a:t>ol</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marL="0" algn="l" defTabSz="914400" rtl="0" eaLnBrk="1" fontAlgn="t" latinLnBrk="0" hangingPunct="1"/>
                      <a:r>
                        <a:rPr lang="de-DE" sz="800" u="none" strike="noStrike" kern="1200">
                          <a:solidFill>
                            <a:schemeClr val="dk1"/>
                          </a:solidFill>
                          <a:effectLst/>
                          <a:latin typeface="+mn-lt"/>
                          <a:ea typeface="+mn-ea"/>
                          <a:cs typeface="+mn-cs"/>
                        </a:rPr>
                        <a:t>^5.3.0</a:t>
                      </a:r>
                    </a:p>
                  </a:txBody>
                  <a:tcPr marL="6699" marR="6699" marT="6699" marB="0" anchor="ctr"/>
                </a:tc>
                <a:tc>
                  <a:txBody>
                    <a:bodyPr/>
                    <a:lstStyle/>
                    <a:p>
                      <a:pPr marL="0" algn="l" defTabSz="914400" rtl="0" eaLnBrk="1" fontAlgn="t" latinLnBrk="0" hangingPunct="1"/>
                      <a:r>
                        <a:rPr lang="de-DE" sz="800" u="none" strike="noStrike" kern="1200" dirty="0" err="1">
                          <a:solidFill>
                            <a:schemeClr val="dk1"/>
                          </a:solidFill>
                          <a:effectLst/>
                          <a:latin typeface="+mn-lt"/>
                          <a:ea typeface="+mn-ea"/>
                          <a:cs typeface="+mn-cs"/>
                        </a:rPr>
                        <a:t>OpenLayers</a:t>
                      </a:r>
                      <a:r>
                        <a:rPr lang="de-DE" sz="800" u="none" strike="noStrike" kern="1200" dirty="0">
                          <a:solidFill>
                            <a:schemeClr val="dk1"/>
                          </a:solidFill>
                          <a:effectLst/>
                          <a:latin typeface="+mn-lt"/>
                          <a:ea typeface="+mn-ea"/>
                          <a:cs typeface="+mn-cs"/>
                        </a:rPr>
                        <a:t> ist eine leistungsstarke, funktionsreiche Bibliothek zum Erstellen interaktiver Karten im Web</a:t>
                      </a:r>
                    </a:p>
                  </a:txBody>
                  <a:tcPr marL="6699" marR="6699" marT="6699" marB="0" anchor="b"/>
                </a:tc>
                <a:extLst>
                  <a:ext uri="{0D108BD9-81ED-4DB2-BD59-A6C34878D82A}">
                    <a16:rowId xmlns="" xmlns:a16="http://schemas.microsoft.com/office/drawing/2014/main" val="10003"/>
                  </a:ext>
                </a:extLst>
              </a:tr>
              <a:tr h="491137">
                <a:tc>
                  <a:txBody>
                    <a:bodyPr/>
                    <a:lstStyle/>
                    <a:p>
                      <a:pPr algn="l" fontAlgn="ctr"/>
                      <a:r>
                        <a:rPr lang="de-DE" sz="800" b="1" u="none" strike="noStrike">
                          <a:effectLst/>
                        </a:rPr>
                        <a:t>bootstrap-colorpicker</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dirty="0">
                          <a:effectLst/>
                        </a:rPr>
                        <a:t>Farbauswahl-</a:t>
                      </a:r>
                      <a:r>
                        <a:rPr lang="de-DE" sz="800" u="none" strike="noStrike" dirty="0" err="1">
                          <a:effectLst/>
                        </a:rPr>
                        <a:t>Plugin</a:t>
                      </a:r>
                      <a:r>
                        <a:rPr lang="de-DE" sz="800" u="none" strike="noStrike" dirty="0">
                          <a:effectLst/>
                        </a:rPr>
                        <a:t> für Bootstrap</a:t>
                      </a:r>
                      <a:endParaRPr lang="de-DE" sz="800" b="0" i="0" u="none" strike="noStrike" dirty="0">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a:effectLst/>
                        </a:rPr>
                        <a:t>olcs</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^2.5.0</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OpenLayers Schnittstelle zur Aggregierung der Möglichkeiten von OpenLayers und Cesium =&gt; 2D und 3D Darstellung in einem Viewer</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4"/>
                  </a:ext>
                </a:extLst>
              </a:tr>
              <a:tr h="176665">
                <a:tc>
                  <a:txBody>
                    <a:bodyPr/>
                    <a:lstStyle/>
                    <a:p>
                      <a:pPr algn="l" fontAlgn="ctr"/>
                      <a:r>
                        <a:rPr lang="de-DE" sz="800" b="1" u="none" strike="noStrike">
                          <a:effectLst/>
                        </a:rPr>
                        <a:t>bootstrap-select</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1.12.x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dirty="0">
                          <a:effectLst/>
                        </a:rPr>
                        <a:t>Multiselektions-</a:t>
                      </a:r>
                      <a:r>
                        <a:rPr lang="de-DE" sz="800" u="none" strike="noStrike" dirty="0" err="1">
                          <a:effectLst/>
                        </a:rPr>
                        <a:t>Plugin</a:t>
                      </a:r>
                      <a:r>
                        <a:rPr lang="de-DE" sz="800" u="none" strike="noStrike" dirty="0">
                          <a:effectLst/>
                        </a:rPr>
                        <a:t> für Bootstrap</a:t>
                      </a:r>
                      <a:endParaRPr lang="de-DE" sz="800" b="0" i="0" u="none" strike="noStrike" dirty="0">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a:effectLst/>
                        </a:rPr>
                        <a:t>proj4</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Koordinatentransformationstool</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5"/>
                  </a:ext>
                </a:extLst>
              </a:tr>
              <a:tr h="353328">
                <a:tc>
                  <a:txBody>
                    <a:bodyPr/>
                    <a:lstStyle/>
                    <a:p>
                      <a:pPr algn="l" fontAlgn="ctr"/>
                      <a:r>
                        <a:rPr lang="de-DE" sz="800" b="1" u="none" strike="noStrike">
                          <a:effectLst/>
                        </a:rPr>
                        <a:t>bootstrap-slider</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9.x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Schieberegler-Plugin für Bootstrap</a:t>
                      </a:r>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a:effectLst/>
                        </a:rPr>
                        <a:t>underscore</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1.x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Bietet viele Vorlagen und Hilfsfunktionen, enges Zusammenspiel mit Backbone und jQuery</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6"/>
                  </a:ext>
                </a:extLst>
              </a:tr>
              <a:tr h="353328">
                <a:tc>
                  <a:txBody>
                    <a:bodyPr/>
                    <a:lstStyle/>
                    <a:p>
                      <a:pPr algn="l" fontAlgn="ctr"/>
                      <a:r>
                        <a:rPr lang="de-DE" sz="800" b="1" u="none" strike="noStrike">
                          <a:effectLst/>
                        </a:rPr>
                        <a:t>bootstrap-toggle</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2.x.x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Plugin für Bootstrap, welches die Verwendung von Checkboxen ermöglicht.</a:t>
                      </a:r>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a:effectLst/>
                        </a:rPr>
                        <a:t>vcs-oblique</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^2.0.0</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Bibliothek zur Visualisierung von Schrägbildern mit Openlayers</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7"/>
                  </a:ext>
                </a:extLst>
              </a:tr>
              <a:tr h="353328">
                <a:tc>
                  <a:txBody>
                    <a:bodyPr/>
                    <a:lstStyle/>
                    <a:p>
                      <a:pPr algn="l" fontAlgn="ctr"/>
                      <a:r>
                        <a:rPr lang="de-DE" sz="800" b="1" u="none" strike="noStrike">
                          <a:effectLst/>
                        </a:rPr>
                        <a:t>cesium</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1.50.0</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Ermöglicht die Erstellung von 3D-Ansichten und 2D Karten ohne ein zusätzliches Plugin.</a:t>
                      </a:r>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a:effectLst/>
                        </a:rPr>
                        <a:t>video-js</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6.x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Ermöglicht das Abspielen von Videos über HTML5 Tags</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8"/>
                  </a:ext>
                </a:extLst>
              </a:tr>
              <a:tr h="353328">
                <a:tc>
                  <a:txBody>
                    <a:bodyPr/>
                    <a:lstStyle/>
                    <a:p>
                      <a:pPr algn="l" fontAlgn="ctr"/>
                      <a:r>
                        <a:rPr lang="de-DE" sz="800" b="1" u="none" strike="noStrike">
                          <a:effectLst/>
                        </a:rPr>
                        <a:t>d3</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4.9.x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Ermöglicht die Visualisierung von Daten mit Hilfe von Webstandards. Wird zur DOM-Manipulation benötigt.</a:t>
                      </a:r>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a:effectLst/>
                        </a:rPr>
                        <a:t>videojs-flash</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^2.1.0</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 Flash-Technologie für den videojs-Player</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09"/>
                  </a:ext>
                </a:extLst>
              </a:tr>
              <a:tr h="651904">
                <a:tc>
                  <a:txBody>
                    <a:bodyPr/>
                    <a:lstStyle/>
                    <a:p>
                      <a:pPr algn="l" fontAlgn="ctr"/>
                      <a:r>
                        <a:rPr lang="de-DE" sz="800" b="1" u="none" strike="noStrike">
                          <a:effectLst/>
                        </a:rPr>
                        <a:t>jquery</a:t>
                      </a:r>
                      <a:endParaRPr lang="de-DE" sz="800" b="1" i="0" u="none" strike="noStrike">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2.x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Führt die DOM-Manipulation aus. Hierbei wird das HTMLDokument durch Austauschen von Inhalten über die DIV-Tags so manipuliert, dass eine neue Anzeige entsteht.</a:t>
                      </a:r>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ctr"/>
                      <a:r>
                        <a:rPr lang="de-DE" sz="800" b="1" u="none" strike="noStrike" dirty="0" err="1">
                          <a:effectLst/>
                        </a:rPr>
                        <a:t>zip</a:t>
                      </a:r>
                      <a:r>
                        <a:rPr lang="de-DE" sz="800" b="1" u="none" strike="noStrike" dirty="0">
                          <a:effectLst/>
                        </a:rPr>
                        <a:t>-a-folder</a:t>
                      </a:r>
                      <a:endParaRPr lang="de-DE" sz="800" b="1" i="0" u="none" strike="noStrike" dirty="0">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0.0.6</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Ermöglicht das Komprimieren eines Ordners zu einer ZIP-Datei</a:t>
                      </a:r>
                      <a:endParaRPr lang="de-DE" sz="800" b="0" i="0" u="none" strike="noStrike">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10"/>
                  </a:ext>
                </a:extLst>
              </a:tr>
              <a:tr h="176665">
                <a:tc>
                  <a:txBody>
                    <a:bodyPr/>
                    <a:lstStyle/>
                    <a:p>
                      <a:pPr algn="l" fontAlgn="ctr"/>
                      <a:r>
                        <a:rPr lang="de-DE" sz="800" b="1" u="none" strike="noStrike" dirty="0" err="1">
                          <a:effectLst/>
                        </a:rPr>
                        <a:t>jquery-ui</a:t>
                      </a:r>
                      <a:endParaRPr lang="de-DE" sz="800" b="1" i="0" u="none" strike="noStrike" dirty="0">
                        <a:solidFill>
                          <a:srgbClr val="000000"/>
                        </a:solidFill>
                        <a:effectLst/>
                        <a:latin typeface="Calibri" panose="020F0502020204030204" pitchFamily="34" charset="0"/>
                      </a:endParaRPr>
                    </a:p>
                  </a:txBody>
                  <a:tcPr marL="6699" marR="6699" marT="6699" marB="0" anchor="ctr"/>
                </a:tc>
                <a:tc>
                  <a:txBody>
                    <a:bodyPr/>
                    <a:lstStyle/>
                    <a:p>
                      <a:pPr algn="ctr" fontAlgn="ctr"/>
                      <a:r>
                        <a:rPr lang="de-DE" sz="800" u="none" strike="noStrike">
                          <a:effectLst/>
                        </a:rPr>
                        <a:t>1.x</a:t>
                      </a:r>
                      <a:endParaRPr lang="de-DE" sz="800" b="0" i="0" u="none" strike="noStrike">
                        <a:solidFill>
                          <a:srgbClr val="000000"/>
                        </a:solidFill>
                        <a:effectLst/>
                        <a:latin typeface="Calibri" panose="020F0502020204030204" pitchFamily="34" charset="0"/>
                      </a:endParaRPr>
                    </a:p>
                  </a:txBody>
                  <a:tcPr marL="6699" marR="6699" marT="6699" marB="0" anchor="ctr"/>
                </a:tc>
                <a:tc>
                  <a:txBody>
                    <a:bodyPr/>
                    <a:lstStyle/>
                    <a:p>
                      <a:pPr algn="l" fontAlgn="b"/>
                      <a:r>
                        <a:rPr lang="de-DE" sz="800" u="none" strike="noStrike">
                          <a:effectLst/>
                        </a:rPr>
                        <a:t>Benutzeroberfläche für jquery</a:t>
                      </a:r>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b"/>
                      <a:endParaRPr lang="de-DE" sz="800" b="0" i="0" u="none" strike="noStrike">
                        <a:solidFill>
                          <a:srgbClr val="000000"/>
                        </a:solidFill>
                        <a:effectLst/>
                        <a:latin typeface="Calibri" panose="020F0502020204030204" pitchFamily="34" charset="0"/>
                      </a:endParaRPr>
                    </a:p>
                  </a:txBody>
                  <a:tcPr marL="6699" marR="6699" marT="6699" marB="0" anchor="b"/>
                </a:tc>
                <a:tc>
                  <a:txBody>
                    <a:bodyPr/>
                    <a:lstStyle/>
                    <a:p>
                      <a:pPr algn="l" fontAlgn="b"/>
                      <a:endParaRPr lang="de-DE" sz="800" b="0" i="0" u="none" strike="noStrike" dirty="0">
                        <a:solidFill>
                          <a:srgbClr val="000000"/>
                        </a:solidFill>
                        <a:effectLst/>
                        <a:latin typeface="Calibri" panose="020F0502020204030204" pitchFamily="34" charset="0"/>
                      </a:endParaRPr>
                    </a:p>
                  </a:txBody>
                  <a:tcPr marL="6699" marR="6699" marT="6699" marB="0" anchor="b"/>
                </a:tc>
                <a:extLst>
                  <a:ext uri="{0D108BD9-81ED-4DB2-BD59-A6C34878D82A}">
                    <a16:rowId xmlns="" xmlns:a16="http://schemas.microsoft.com/office/drawing/2014/main" val="10011"/>
                  </a:ext>
                </a:extLst>
              </a:tr>
            </a:tbl>
          </a:graphicData>
        </a:graphic>
      </p:graphicFrame>
      <p:sp>
        <p:nvSpPr>
          <p:cNvPr id="10" name="Textfeld 9"/>
          <p:cNvSpPr txBox="1"/>
          <p:nvPr/>
        </p:nvSpPr>
        <p:spPr>
          <a:xfrm>
            <a:off x="342883" y="1376326"/>
            <a:ext cx="8239579" cy="523220"/>
          </a:xfrm>
          <a:prstGeom prst="rect">
            <a:avLst/>
          </a:prstGeom>
          <a:noFill/>
        </p:spPr>
        <p:txBody>
          <a:bodyPr wrap="square" rtlCol="0">
            <a:spAutoFit/>
          </a:bodyPr>
          <a:lstStyle/>
          <a:p>
            <a:r>
              <a:rPr lang="de-DE" sz="1400" dirty="0">
                <a:latin typeface="+mj-lt"/>
              </a:rPr>
              <a:t>In dieser Tabelle sind verschiedene Open Source Komponenten dargestellt und bilden gemeinsam das Masterportal.</a:t>
            </a:r>
            <a:endParaRPr lang="de-DE" sz="1400" dirty="0">
              <a:latin typeface="+mj-lt"/>
              <a:cs typeface="Arial" panose="020B0604020202020204" pitchFamily="34" charset="0"/>
            </a:endParaRPr>
          </a:p>
        </p:txBody>
      </p:sp>
    </p:spTree>
    <p:extLst>
      <p:ext uri="{BB962C8B-B14F-4D97-AF65-F5344CB8AC3E}">
        <p14:creationId xmlns:p14="http://schemas.microsoft.com/office/powerpoint/2010/main" val="302199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4000" y="1542553"/>
            <a:ext cx="8154000" cy="526277"/>
          </a:xfrm>
        </p:spPr>
        <p:txBody>
          <a:bodyPr>
            <a:normAutofit/>
          </a:bodyPr>
          <a:lstStyle/>
          <a:p>
            <a:r>
              <a:rPr lang="de-DE" sz="1400" dirty="0"/>
              <a:t>Sämtliche Einstellungen zu den Werkzeugen erfolgen in der Konfigurationsdateien „</a:t>
            </a:r>
            <a:r>
              <a:rPr lang="de-DE" sz="1400" dirty="0" err="1"/>
              <a:t>config.json</a:t>
            </a:r>
            <a:r>
              <a:rPr lang="de-DE" sz="1400" dirty="0"/>
              <a:t>“ und „</a:t>
            </a:r>
            <a:r>
              <a:rPr lang="de-DE" sz="1400" dirty="0" smtClean="0"/>
              <a:t>rest-services-*.</a:t>
            </a:r>
            <a:r>
              <a:rPr lang="de-DE" sz="1400" dirty="0" err="1"/>
              <a:t>json</a:t>
            </a:r>
            <a:r>
              <a:rPr lang="de-DE" sz="1400" dirty="0"/>
              <a:t>“.</a:t>
            </a:r>
          </a:p>
          <a:p>
            <a:pPr marL="342900" indent="-342900">
              <a:buFontTx/>
              <a:buChar char="-"/>
            </a:pPr>
            <a:endParaRPr lang="de-DE" sz="1400" dirty="0"/>
          </a:p>
          <a:p>
            <a:pPr marL="342900" indent="-342900">
              <a:buFontTx/>
              <a:buChar char="-"/>
            </a:pPr>
            <a:endParaRPr lang="de-DE" sz="1400" dirty="0"/>
          </a:p>
          <a:p>
            <a:pPr marL="342900" indent="-342900">
              <a:buFontTx/>
              <a:buChar char="-"/>
            </a:pPr>
            <a:endParaRPr lang="de-DE" sz="1400" dirty="0"/>
          </a:p>
          <a:p>
            <a:pPr marL="342900" indent="-342900">
              <a:buFontTx/>
              <a:buChar char="-"/>
            </a:pPr>
            <a:endParaRPr lang="de-DE" sz="1400" dirty="0"/>
          </a:p>
          <a:p>
            <a:endParaRPr lang="de-DE" dirty="0"/>
          </a:p>
        </p:txBody>
      </p:sp>
      <p:sp>
        <p:nvSpPr>
          <p:cNvPr id="3" name="Titel 2"/>
          <p:cNvSpPr>
            <a:spLocks noGrp="1"/>
          </p:cNvSpPr>
          <p:nvPr>
            <p:ph type="title"/>
          </p:nvPr>
        </p:nvSpPr>
        <p:spPr>
          <a:xfrm>
            <a:off x="504000" y="344512"/>
            <a:ext cx="5122800" cy="925778"/>
          </a:xfrm>
        </p:spPr>
        <p:txBody>
          <a:bodyPr/>
          <a:lstStyle/>
          <a:p>
            <a:r>
              <a:rPr lang="de-DE" dirty="0"/>
              <a:t>Geoportal Neuentwicklung</a:t>
            </a:r>
            <a:br>
              <a:rPr lang="de-DE" dirty="0"/>
            </a:br>
            <a:r>
              <a:rPr lang="de-DE" sz="2000" dirty="0"/>
              <a:t>Funktionaltäten</a:t>
            </a:r>
            <a:endParaRPr lang="de-DE" dirty="0"/>
          </a:p>
        </p:txBody>
      </p:sp>
      <p:sp>
        <p:nvSpPr>
          <p:cNvPr id="5" name="Rechteck 4"/>
          <p:cNvSpPr/>
          <p:nvPr/>
        </p:nvSpPr>
        <p:spPr>
          <a:xfrm>
            <a:off x="1496966" y="2068830"/>
            <a:ext cx="2381457" cy="3737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b="1" dirty="0" err="1"/>
              <a:t>addWMS</a:t>
            </a:r>
            <a:endParaRPr lang="de-DE" b="1" dirty="0"/>
          </a:p>
          <a:p>
            <a:pPr marL="285750" indent="-285750">
              <a:buFont typeface="Arial" panose="020B0604020202020204" pitchFamily="34" charset="0"/>
              <a:buChar char="•"/>
            </a:pPr>
            <a:r>
              <a:rPr lang="de-DE" b="1" dirty="0" err="1"/>
              <a:t>Coord</a:t>
            </a:r>
            <a:endParaRPr lang="de-DE" b="1" dirty="0"/>
          </a:p>
          <a:p>
            <a:pPr marL="285750" indent="-285750">
              <a:buFont typeface="Arial" panose="020B0604020202020204" pitchFamily="34" charset="0"/>
              <a:buChar char="•"/>
            </a:pPr>
            <a:r>
              <a:rPr lang="de-DE" b="1" dirty="0"/>
              <a:t>Draw</a:t>
            </a:r>
          </a:p>
          <a:p>
            <a:pPr marL="285750" indent="-285750">
              <a:buFont typeface="Arial" panose="020B0604020202020204" pitchFamily="34" charset="0"/>
              <a:buChar char="•"/>
            </a:pPr>
            <a:r>
              <a:rPr lang="de-DE" b="1" dirty="0" err="1"/>
              <a:t>Gfi</a:t>
            </a:r>
            <a:endParaRPr lang="de-DE" b="1" dirty="0"/>
          </a:p>
          <a:p>
            <a:pPr marL="285750" indent="-285750">
              <a:buFont typeface="Arial" panose="020B0604020202020204" pitchFamily="34" charset="0"/>
              <a:buChar char="•"/>
            </a:pPr>
            <a:r>
              <a:rPr lang="de-DE" b="1" dirty="0" err="1"/>
              <a:t>Kmlimport</a:t>
            </a:r>
            <a:endParaRPr lang="de-DE" b="1" dirty="0"/>
          </a:p>
          <a:p>
            <a:pPr marL="285750" indent="-285750">
              <a:buFont typeface="Arial" panose="020B0604020202020204" pitchFamily="34" charset="0"/>
              <a:buChar char="•"/>
            </a:pPr>
            <a:r>
              <a:rPr lang="de-DE" b="1" dirty="0" err="1"/>
              <a:t>Measure</a:t>
            </a:r>
            <a:endParaRPr lang="de-DE" b="1" dirty="0"/>
          </a:p>
          <a:p>
            <a:pPr marL="285750" indent="-285750">
              <a:buFont typeface="Arial" panose="020B0604020202020204" pitchFamily="34" charset="0"/>
              <a:buChar char="•"/>
            </a:pPr>
            <a:r>
              <a:rPr lang="de-DE" b="1" dirty="0" err="1"/>
              <a:t>parcelSearch</a:t>
            </a:r>
            <a:endParaRPr lang="de-DE" b="1" dirty="0"/>
          </a:p>
          <a:p>
            <a:pPr marL="285750" indent="-285750">
              <a:buFont typeface="Arial" panose="020B0604020202020204" pitchFamily="34" charset="0"/>
              <a:buChar char="•"/>
            </a:pPr>
            <a:r>
              <a:rPr lang="de-DE" b="1" dirty="0" smtClean="0"/>
              <a:t>Print</a:t>
            </a:r>
            <a:endParaRPr lang="de-DE" b="1" dirty="0"/>
          </a:p>
          <a:p>
            <a:pPr marL="285750" indent="-285750">
              <a:buFont typeface="Arial" panose="020B0604020202020204" pitchFamily="34" charset="0"/>
              <a:buChar char="•"/>
            </a:pPr>
            <a:r>
              <a:rPr lang="de-DE" b="1" dirty="0" err="1"/>
              <a:t>saveSelection</a:t>
            </a:r>
            <a:endParaRPr lang="de-DE" b="1" dirty="0"/>
          </a:p>
          <a:p>
            <a:pPr marL="285750" indent="-285750">
              <a:buFont typeface="Arial" panose="020B0604020202020204" pitchFamily="34" charset="0"/>
              <a:buChar char="•"/>
            </a:pPr>
            <a:r>
              <a:rPr lang="de-DE" b="1" dirty="0" err="1"/>
              <a:t>searchByCoord</a:t>
            </a:r>
            <a:endParaRPr lang="de-DE" b="1" dirty="0"/>
          </a:p>
          <a:p>
            <a:pPr algn="ctr"/>
            <a:endParaRPr lang="de-DE" dirty="0"/>
          </a:p>
        </p:txBody>
      </p:sp>
      <p:sp>
        <p:nvSpPr>
          <p:cNvPr id="6" name="Rechteck 5"/>
          <p:cNvSpPr/>
          <p:nvPr/>
        </p:nvSpPr>
        <p:spPr>
          <a:xfrm>
            <a:off x="5265577" y="2068828"/>
            <a:ext cx="2381457" cy="373761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b="1" dirty="0"/>
              <a:t>3D Unterstützung</a:t>
            </a:r>
          </a:p>
          <a:p>
            <a:pPr marL="285750" indent="-285750">
              <a:buFont typeface="Arial" panose="020B0604020202020204" pitchFamily="34" charset="0"/>
              <a:buChar char="•"/>
            </a:pPr>
            <a:r>
              <a:rPr lang="de-DE" b="1" dirty="0"/>
              <a:t>Animation</a:t>
            </a:r>
          </a:p>
          <a:p>
            <a:pPr marL="285750" indent="-285750">
              <a:buFont typeface="Arial" panose="020B0604020202020204" pitchFamily="34" charset="0"/>
              <a:buChar char="•"/>
            </a:pPr>
            <a:r>
              <a:rPr lang="de-DE" b="1" dirty="0"/>
              <a:t>Drupal-Integration</a:t>
            </a:r>
          </a:p>
          <a:p>
            <a:pPr marL="285750" indent="-285750">
              <a:buFont typeface="Arial" panose="020B0604020202020204" pitchFamily="34" charset="0"/>
              <a:buChar char="•"/>
            </a:pPr>
            <a:r>
              <a:rPr lang="de-DE" b="1" dirty="0" err="1"/>
              <a:t>compareFeatures</a:t>
            </a:r>
            <a:endParaRPr lang="de-DE" b="1" dirty="0"/>
          </a:p>
          <a:p>
            <a:pPr marL="285750" indent="-285750">
              <a:buFont typeface="Arial" panose="020B0604020202020204" pitchFamily="34" charset="0"/>
              <a:buChar char="•"/>
            </a:pPr>
            <a:r>
              <a:rPr lang="de-DE" b="1" dirty="0" err="1"/>
              <a:t>extendedFilter</a:t>
            </a:r>
            <a:endParaRPr lang="de-DE" b="1" dirty="0"/>
          </a:p>
          <a:p>
            <a:pPr marL="285750" indent="-285750">
              <a:buFont typeface="Arial" panose="020B0604020202020204" pitchFamily="34" charset="0"/>
              <a:buChar char="•"/>
            </a:pPr>
            <a:r>
              <a:rPr lang="de-DE" b="1" dirty="0" err="1" smtClean="0"/>
              <a:t>Layerslider</a:t>
            </a:r>
            <a:endParaRPr lang="de-DE" b="1" dirty="0" smtClean="0"/>
          </a:p>
          <a:p>
            <a:pPr marL="285750" indent="-285750">
              <a:buFont typeface="Arial" panose="020B0604020202020204" pitchFamily="34" charset="0"/>
              <a:buChar char="•"/>
            </a:pPr>
            <a:r>
              <a:rPr lang="de-DE" b="1" dirty="0"/>
              <a:t>Routing</a:t>
            </a:r>
          </a:p>
          <a:p>
            <a:pPr algn="ctr"/>
            <a:endParaRPr lang="de-DE" dirty="0"/>
          </a:p>
        </p:txBody>
      </p:sp>
    </p:spTree>
    <p:extLst>
      <p:ext uri="{BB962C8B-B14F-4D97-AF65-F5344CB8AC3E}">
        <p14:creationId xmlns:p14="http://schemas.microsoft.com/office/powerpoint/2010/main" val="68952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504000" y="343212"/>
            <a:ext cx="5122800" cy="925778"/>
          </a:xfrm>
        </p:spPr>
        <p:txBody>
          <a:bodyPr/>
          <a:lstStyle/>
          <a:p>
            <a:r>
              <a:rPr lang="de-DE" dirty="0"/>
              <a:t>Geoportal Neuentwicklung</a:t>
            </a:r>
            <a:br>
              <a:rPr lang="de-DE" dirty="0"/>
            </a:br>
            <a:r>
              <a:rPr lang="de-DE" sz="2000" dirty="0"/>
              <a:t>Erfüllung der Anforderungen</a:t>
            </a:r>
            <a:endParaRPr lang="de-DE" dirty="0"/>
          </a:p>
        </p:txBody>
      </p:sp>
      <p:sp>
        <p:nvSpPr>
          <p:cNvPr id="2" name="Rechteck 1"/>
          <p:cNvSpPr/>
          <p:nvPr/>
        </p:nvSpPr>
        <p:spPr>
          <a:xfrm>
            <a:off x="335902" y="1268990"/>
            <a:ext cx="8011886" cy="4472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8" name="Tabelle 17">
            <a:extLst>
              <a:ext uri="{FF2B5EF4-FFF2-40B4-BE49-F238E27FC236}">
                <a16:creationId xmlns="" xmlns:a16="http://schemas.microsoft.com/office/drawing/2014/main" id="{E31FB549-04D9-49D3-9E00-6EB8CEDD8E5D}"/>
              </a:ext>
            </a:extLst>
          </p:cNvPr>
          <p:cNvGraphicFramePr>
            <a:graphicFrameLocks noGrp="1"/>
          </p:cNvGraphicFramePr>
          <p:nvPr>
            <p:extLst>
              <p:ext uri="{D42A27DB-BD31-4B8C-83A1-F6EECF244321}">
                <p14:modId xmlns:p14="http://schemas.microsoft.com/office/powerpoint/2010/main" val="3477108536"/>
              </p:ext>
            </p:extLst>
          </p:nvPr>
        </p:nvGraphicFramePr>
        <p:xfrm>
          <a:off x="909735" y="2047527"/>
          <a:ext cx="6864220" cy="2915373"/>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5287992">
                  <a:extLst>
                    <a:ext uri="{9D8B030D-6E8A-4147-A177-3AD203B41FA5}">
                      <a16:colId xmlns="" xmlns:a16="http://schemas.microsoft.com/office/drawing/2014/main" val="128460638"/>
                    </a:ext>
                  </a:extLst>
                </a:gridCol>
                <a:gridCol w="1576228">
                  <a:extLst>
                    <a:ext uri="{9D8B030D-6E8A-4147-A177-3AD203B41FA5}">
                      <a16:colId xmlns="" xmlns:a16="http://schemas.microsoft.com/office/drawing/2014/main" val="950516432"/>
                    </a:ext>
                  </a:extLst>
                </a:gridCol>
              </a:tblGrid>
              <a:tr h="627207">
                <a:tc>
                  <a:txBody>
                    <a:bodyPr/>
                    <a:lstStyle/>
                    <a:p>
                      <a:pPr algn="l" fontAlgn="ctr"/>
                      <a:r>
                        <a:rPr lang="de-DE" sz="2000" b="1" u="none" strike="noStrike" dirty="0">
                          <a:effectLst/>
                          <a:latin typeface="+mn-lt"/>
                        </a:rPr>
                        <a:t>Anforderungen</a:t>
                      </a:r>
                      <a:endParaRPr lang="de-DE" sz="2000" b="1" i="0" u="none" strike="noStrike" dirty="0">
                        <a:solidFill>
                          <a:srgbClr val="000000"/>
                        </a:solidFill>
                        <a:effectLst/>
                        <a:latin typeface="+mn-lt"/>
                      </a:endParaRPr>
                    </a:p>
                  </a:txBody>
                  <a:tcPr marL="5443" marR="5443" marT="5443" marB="0" anchor="ctr"/>
                </a:tc>
                <a:tc>
                  <a:txBody>
                    <a:bodyPr/>
                    <a:lstStyle/>
                    <a:p>
                      <a:pPr algn="l" fontAlgn="b"/>
                      <a:endParaRPr lang="de-DE" sz="2000" b="1" i="0" u="none" strike="noStrike" dirty="0">
                        <a:solidFill>
                          <a:srgbClr val="000000"/>
                        </a:solidFill>
                        <a:effectLst/>
                        <a:latin typeface="+mn-lt"/>
                      </a:endParaRPr>
                    </a:p>
                  </a:txBody>
                  <a:tcPr marL="5443" marR="5443" marT="5443" marB="0" anchor="b"/>
                </a:tc>
                <a:extLst>
                  <a:ext uri="{0D108BD9-81ED-4DB2-BD59-A6C34878D82A}">
                    <a16:rowId xmlns="" xmlns:a16="http://schemas.microsoft.com/office/drawing/2014/main" val="3458795109"/>
                  </a:ext>
                </a:extLst>
              </a:tr>
              <a:tr h="381361">
                <a:tc>
                  <a:txBody>
                    <a:bodyPr/>
                    <a:lstStyle/>
                    <a:p>
                      <a:pPr algn="l" fontAlgn="b"/>
                      <a:r>
                        <a:rPr lang="de-DE" sz="2000" b="0" u="none" strike="noStrike" dirty="0">
                          <a:effectLst/>
                          <a:latin typeface="+mn-lt"/>
                        </a:rPr>
                        <a:t>Komfortable Bedienung</a:t>
                      </a:r>
                      <a:endParaRPr lang="de-DE" sz="2000" b="0" i="0" u="none" strike="noStrike" dirty="0">
                        <a:solidFill>
                          <a:srgbClr val="000000"/>
                        </a:solidFill>
                        <a:effectLst/>
                        <a:latin typeface="+mn-lt"/>
                      </a:endParaRPr>
                    </a:p>
                  </a:txBody>
                  <a:tcPr marL="5443" marR="5443" marT="5443" marB="0" anchor="b"/>
                </a:tc>
                <a:tc>
                  <a:txBody>
                    <a:bodyPr/>
                    <a:lstStyle/>
                    <a:p>
                      <a:pPr algn="ctr" fontAlgn="ctr"/>
                      <a:r>
                        <a:rPr lang="de-DE" sz="2000" b="1" u="none" strike="noStrike" dirty="0">
                          <a:solidFill>
                            <a:srgbClr val="00B050"/>
                          </a:solidFill>
                          <a:effectLst/>
                          <a:latin typeface="+mn-lt"/>
                        </a:rPr>
                        <a:t>(+)</a:t>
                      </a:r>
                      <a:endParaRPr lang="de-DE" sz="2000" b="1" i="0" u="none" strike="noStrike" dirty="0">
                        <a:solidFill>
                          <a:srgbClr val="00B050"/>
                        </a:solidFill>
                        <a:effectLst/>
                        <a:latin typeface="+mn-lt"/>
                      </a:endParaRPr>
                    </a:p>
                  </a:txBody>
                  <a:tcPr marL="5443" marR="5443" marT="5443" marB="0" anchor="ctr"/>
                </a:tc>
                <a:extLst>
                  <a:ext uri="{0D108BD9-81ED-4DB2-BD59-A6C34878D82A}">
                    <a16:rowId xmlns="" xmlns:a16="http://schemas.microsoft.com/office/drawing/2014/main" val="1722799731"/>
                  </a:ext>
                </a:extLst>
              </a:tr>
              <a:tr h="381361">
                <a:tc>
                  <a:txBody>
                    <a:bodyPr/>
                    <a:lstStyle/>
                    <a:p>
                      <a:pPr algn="l" fontAlgn="b"/>
                      <a:r>
                        <a:rPr lang="de-DE" sz="2000" b="0" u="none" strike="noStrike" dirty="0">
                          <a:effectLst/>
                          <a:latin typeface="+mn-lt"/>
                        </a:rPr>
                        <a:t>Integrierte Hilfeanweisungen</a:t>
                      </a:r>
                      <a:endParaRPr lang="de-DE" sz="2000" b="0" i="0" u="none" strike="noStrike" dirty="0">
                        <a:solidFill>
                          <a:srgbClr val="000000"/>
                        </a:solidFill>
                        <a:effectLst/>
                        <a:latin typeface="+mn-lt"/>
                      </a:endParaRPr>
                    </a:p>
                  </a:txBody>
                  <a:tcPr marL="5443" marR="5443" marT="5443" marB="0" anchor="b"/>
                </a:tc>
                <a:tc>
                  <a:txBody>
                    <a:bodyPr/>
                    <a:lstStyle/>
                    <a:p>
                      <a:pPr algn="ctr" fontAlgn="ctr"/>
                      <a:r>
                        <a:rPr lang="de-DE" sz="2000" b="1" u="none" strike="noStrike" dirty="0">
                          <a:solidFill>
                            <a:srgbClr val="FF0000"/>
                          </a:solidFill>
                          <a:effectLst/>
                          <a:latin typeface="+mn-lt"/>
                        </a:rPr>
                        <a:t>(-)</a:t>
                      </a:r>
                      <a:endParaRPr lang="de-DE" sz="2000" b="1" i="0" u="none" strike="noStrike" dirty="0">
                        <a:solidFill>
                          <a:srgbClr val="FF0000"/>
                        </a:solidFill>
                        <a:effectLst/>
                        <a:latin typeface="+mn-lt"/>
                      </a:endParaRPr>
                    </a:p>
                  </a:txBody>
                  <a:tcPr marL="5443" marR="5443" marT="5443" marB="0" anchor="ctr"/>
                </a:tc>
                <a:extLst>
                  <a:ext uri="{0D108BD9-81ED-4DB2-BD59-A6C34878D82A}">
                    <a16:rowId xmlns="" xmlns:a16="http://schemas.microsoft.com/office/drawing/2014/main" val="3451997222"/>
                  </a:ext>
                </a:extLst>
              </a:tr>
              <a:tr h="381361">
                <a:tc>
                  <a:txBody>
                    <a:bodyPr/>
                    <a:lstStyle/>
                    <a:p>
                      <a:pPr algn="l" fontAlgn="b"/>
                      <a:r>
                        <a:rPr lang="de-DE" sz="2000" b="0" u="none" strike="noStrike" dirty="0">
                          <a:effectLst/>
                          <a:latin typeface="+mn-lt"/>
                        </a:rPr>
                        <a:t>OGC Konformität</a:t>
                      </a:r>
                      <a:endParaRPr lang="de-DE" sz="2000" b="0" i="0" u="none" strike="noStrike" dirty="0">
                        <a:solidFill>
                          <a:srgbClr val="000000"/>
                        </a:solidFill>
                        <a:effectLst/>
                        <a:latin typeface="+mn-lt"/>
                      </a:endParaRPr>
                    </a:p>
                  </a:txBody>
                  <a:tcPr marL="5443" marR="5443" marT="5443" marB="0" anchor="b"/>
                </a:tc>
                <a:tc>
                  <a:txBody>
                    <a:bodyPr/>
                    <a:lstStyle/>
                    <a:p>
                      <a:pPr algn="ctr" fontAlgn="ctr"/>
                      <a:r>
                        <a:rPr lang="de-DE" sz="2000" b="1" u="none" strike="noStrike" dirty="0">
                          <a:solidFill>
                            <a:srgbClr val="00B050"/>
                          </a:solidFill>
                          <a:effectLst/>
                          <a:latin typeface="+mn-lt"/>
                        </a:rPr>
                        <a:t>(+)</a:t>
                      </a:r>
                      <a:endParaRPr lang="de-DE" sz="2000" b="1" i="0" u="none" strike="noStrike" dirty="0">
                        <a:solidFill>
                          <a:srgbClr val="00B050"/>
                        </a:solidFill>
                        <a:effectLst/>
                        <a:latin typeface="+mn-lt"/>
                      </a:endParaRPr>
                    </a:p>
                  </a:txBody>
                  <a:tcPr marL="5443" marR="5443" marT="5443" marB="0" anchor="ctr"/>
                </a:tc>
                <a:extLst>
                  <a:ext uri="{0D108BD9-81ED-4DB2-BD59-A6C34878D82A}">
                    <a16:rowId xmlns="" xmlns:a16="http://schemas.microsoft.com/office/drawing/2014/main" val="2093284240"/>
                  </a:ext>
                </a:extLst>
              </a:tr>
              <a:tr h="381361">
                <a:tc>
                  <a:txBody>
                    <a:bodyPr/>
                    <a:lstStyle/>
                    <a:p>
                      <a:pPr algn="l" fontAlgn="b"/>
                      <a:r>
                        <a:rPr lang="de-DE" sz="2000" b="0" u="none" strike="noStrike" dirty="0">
                          <a:effectLst/>
                          <a:latin typeface="+mn-lt"/>
                        </a:rPr>
                        <a:t>Metadatenrecherche</a:t>
                      </a:r>
                      <a:endParaRPr lang="de-DE" sz="2000" b="0" i="0" u="none" strike="noStrike" dirty="0">
                        <a:solidFill>
                          <a:srgbClr val="000000"/>
                        </a:solidFill>
                        <a:effectLst/>
                        <a:latin typeface="+mn-lt"/>
                      </a:endParaRPr>
                    </a:p>
                  </a:txBody>
                  <a:tcPr marL="5443" marR="5443" marT="5443" marB="0" anchor="b"/>
                </a:tc>
                <a:tc>
                  <a:txBody>
                    <a:bodyPr/>
                    <a:lstStyle/>
                    <a:p>
                      <a:pPr algn="ctr" fontAlgn="ctr"/>
                      <a:r>
                        <a:rPr lang="de-DE" sz="2000" b="1" u="none" strike="noStrike" dirty="0">
                          <a:solidFill>
                            <a:srgbClr val="FFC000"/>
                          </a:solidFill>
                          <a:effectLst/>
                          <a:latin typeface="+mn-lt"/>
                        </a:rPr>
                        <a:t>(+)</a:t>
                      </a:r>
                      <a:endParaRPr lang="de-DE" sz="2000" b="1" i="0" u="none" strike="noStrike" dirty="0">
                        <a:solidFill>
                          <a:srgbClr val="FFC000"/>
                        </a:solidFill>
                        <a:effectLst/>
                        <a:latin typeface="+mn-lt"/>
                      </a:endParaRPr>
                    </a:p>
                  </a:txBody>
                  <a:tcPr marL="5443" marR="5443" marT="5443" marB="0" anchor="ctr"/>
                </a:tc>
                <a:extLst>
                  <a:ext uri="{0D108BD9-81ED-4DB2-BD59-A6C34878D82A}">
                    <a16:rowId xmlns="" xmlns:a16="http://schemas.microsoft.com/office/drawing/2014/main" val="478602057"/>
                  </a:ext>
                </a:extLst>
              </a:tr>
              <a:tr h="381361">
                <a:tc>
                  <a:txBody>
                    <a:bodyPr/>
                    <a:lstStyle/>
                    <a:p>
                      <a:pPr algn="l" fontAlgn="b"/>
                      <a:r>
                        <a:rPr lang="de-DE" sz="2000" b="0" u="none" strike="noStrike" dirty="0">
                          <a:effectLst/>
                          <a:latin typeface="+mn-lt"/>
                        </a:rPr>
                        <a:t>Metadaten</a:t>
                      </a:r>
                      <a:endParaRPr lang="de-DE" sz="2000" b="0" i="0" u="none" strike="noStrike" dirty="0">
                        <a:solidFill>
                          <a:srgbClr val="000000"/>
                        </a:solidFill>
                        <a:effectLst/>
                        <a:latin typeface="+mn-lt"/>
                      </a:endParaRPr>
                    </a:p>
                  </a:txBody>
                  <a:tcPr marL="5443" marR="5443" marT="5443" marB="0" anchor="b"/>
                </a:tc>
                <a:tc>
                  <a:txBody>
                    <a:bodyPr/>
                    <a:lstStyle/>
                    <a:p>
                      <a:pPr algn="ctr" fontAlgn="ctr"/>
                      <a:r>
                        <a:rPr lang="de-DE" sz="2000" b="1" u="none" strike="noStrike" dirty="0">
                          <a:solidFill>
                            <a:srgbClr val="00B050"/>
                          </a:solidFill>
                          <a:effectLst/>
                          <a:latin typeface="+mn-lt"/>
                        </a:rPr>
                        <a:t>(+)</a:t>
                      </a:r>
                      <a:endParaRPr lang="de-DE" sz="2000" b="1" i="0" u="none" strike="noStrike" dirty="0">
                        <a:solidFill>
                          <a:srgbClr val="00B050"/>
                        </a:solidFill>
                        <a:effectLst/>
                        <a:latin typeface="+mn-lt"/>
                      </a:endParaRPr>
                    </a:p>
                  </a:txBody>
                  <a:tcPr marL="5443" marR="5443" marT="5443" marB="0" anchor="ctr"/>
                </a:tc>
                <a:extLst>
                  <a:ext uri="{0D108BD9-81ED-4DB2-BD59-A6C34878D82A}">
                    <a16:rowId xmlns="" xmlns:a16="http://schemas.microsoft.com/office/drawing/2014/main" val="3224207679"/>
                  </a:ext>
                </a:extLst>
              </a:tr>
              <a:tr h="381361">
                <a:tc>
                  <a:txBody>
                    <a:bodyPr/>
                    <a:lstStyle/>
                    <a:p>
                      <a:pPr algn="l" fontAlgn="b"/>
                      <a:r>
                        <a:rPr lang="de-DE" sz="2000" b="0" u="none" strike="noStrike" dirty="0">
                          <a:effectLst/>
                          <a:latin typeface="+mn-lt"/>
                        </a:rPr>
                        <a:t>Zukunftssicher</a:t>
                      </a:r>
                      <a:endParaRPr lang="de-DE" sz="2000" b="0" i="0" u="none" strike="noStrike" dirty="0">
                        <a:solidFill>
                          <a:srgbClr val="000000"/>
                        </a:solidFill>
                        <a:effectLst/>
                        <a:latin typeface="+mn-lt"/>
                      </a:endParaRPr>
                    </a:p>
                  </a:txBody>
                  <a:tcPr marL="5443" marR="5443" marT="5443" marB="0" anchor="b"/>
                </a:tc>
                <a:tc>
                  <a:txBody>
                    <a:bodyPr/>
                    <a:lstStyle/>
                    <a:p>
                      <a:pPr algn="ctr" fontAlgn="ctr"/>
                      <a:r>
                        <a:rPr lang="de-DE" sz="2000" b="1" u="none" strike="noStrike" dirty="0">
                          <a:solidFill>
                            <a:srgbClr val="00B050"/>
                          </a:solidFill>
                          <a:effectLst/>
                          <a:latin typeface="+mn-lt"/>
                        </a:rPr>
                        <a:t>(+)</a:t>
                      </a:r>
                      <a:endParaRPr lang="de-DE" sz="2000" b="1" i="0" u="none" strike="noStrike" dirty="0">
                        <a:solidFill>
                          <a:srgbClr val="00B050"/>
                        </a:solidFill>
                        <a:effectLst/>
                        <a:latin typeface="+mn-lt"/>
                      </a:endParaRPr>
                    </a:p>
                  </a:txBody>
                  <a:tcPr marL="5443" marR="5443" marT="5443" marB="0" anchor="ctr"/>
                </a:tc>
                <a:extLst>
                  <a:ext uri="{0D108BD9-81ED-4DB2-BD59-A6C34878D82A}">
                    <a16:rowId xmlns="" xmlns:a16="http://schemas.microsoft.com/office/drawing/2014/main" val="2159928236"/>
                  </a:ext>
                </a:extLst>
              </a:tr>
            </a:tbl>
          </a:graphicData>
        </a:graphic>
      </p:graphicFrame>
    </p:spTree>
    <p:extLst>
      <p:ext uri="{BB962C8B-B14F-4D97-AF65-F5344CB8AC3E}">
        <p14:creationId xmlns:p14="http://schemas.microsoft.com/office/powerpoint/2010/main" val="165677462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96743" y="314183"/>
            <a:ext cx="5122800" cy="925778"/>
          </a:xfrm>
        </p:spPr>
        <p:txBody>
          <a:bodyPr/>
          <a:lstStyle/>
          <a:p>
            <a:r>
              <a:rPr lang="de-DE" dirty="0"/>
              <a:t>Geoportal Neuentwicklung</a:t>
            </a:r>
            <a:br>
              <a:rPr lang="de-DE" dirty="0"/>
            </a:br>
            <a:r>
              <a:rPr lang="de-DE" sz="2000" dirty="0"/>
              <a:t>Fazit zum Masterportal</a:t>
            </a:r>
            <a:endParaRPr lang="de-DE" dirty="0"/>
          </a:p>
        </p:txBody>
      </p:sp>
      <p:sp>
        <p:nvSpPr>
          <p:cNvPr id="8" name="Textfeld 7">
            <a:extLst>
              <a:ext uri="{FF2B5EF4-FFF2-40B4-BE49-F238E27FC236}">
                <a16:creationId xmlns="" xmlns:a16="http://schemas.microsoft.com/office/drawing/2014/main" id="{47B60A68-54E5-4080-8D42-772678C4BC41}"/>
              </a:ext>
            </a:extLst>
          </p:cNvPr>
          <p:cNvSpPr txBox="1"/>
          <p:nvPr/>
        </p:nvSpPr>
        <p:spPr>
          <a:xfrm>
            <a:off x="371296" y="1674673"/>
            <a:ext cx="8248115" cy="3611245"/>
          </a:xfrm>
          <a:prstGeom prst="rect">
            <a:avLst/>
          </a:prstGeom>
          <a:noFill/>
        </p:spPr>
        <p:txBody>
          <a:bodyPr wrap="square" rtlCol="0">
            <a:spAutoFit/>
          </a:bodyPr>
          <a:lstStyle/>
          <a:p>
            <a:pPr marL="342900" indent="-342900" eaLnBrk="1" hangingPunct="1">
              <a:spcBef>
                <a:spcPts val="1000"/>
              </a:spcBef>
              <a:buClr>
                <a:srgbClr val="007040"/>
              </a:buClr>
              <a:buFont typeface="Wingdings" panose="05000000000000000000" pitchFamily="2" charset="2"/>
              <a:buChar char="§"/>
            </a:pPr>
            <a:r>
              <a:rPr lang="de-DE" dirty="0">
                <a:latin typeface="Arial" panose="020B0604020202020204" pitchFamily="34" charset="0"/>
                <a:cs typeface="Arial" panose="020B0604020202020204" pitchFamily="34" charset="0"/>
              </a:rPr>
              <a:t>Breites Spektrum an Funktionen und </a:t>
            </a:r>
            <a:r>
              <a:rPr lang="de-DE" dirty="0" smtClean="0">
                <a:latin typeface="Arial" panose="020B0604020202020204" pitchFamily="34" charset="0"/>
                <a:cs typeface="Arial" panose="020B0604020202020204" pitchFamily="34" charset="0"/>
              </a:rPr>
              <a:t>Werkzeugen</a:t>
            </a:r>
            <a:endParaRPr lang="de-DE" dirty="0">
              <a:latin typeface="Arial" panose="020B0604020202020204" pitchFamily="34" charset="0"/>
              <a:cs typeface="Arial" panose="020B0604020202020204" pitchFamily="34" charset="0"/>
            </a:endParaRP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Masterportal </a:t>
            </a:r>
            <a:r>
              <a:rPr lang="de-DE" dirty="0">
                <a:latin typeface="Arial" panose="020B0604020202020204" pitchFamily="34" charset="0"/>
                <a:cs typeface="Arial" panose="020B0604020202020204" pitchFamily="34" charset="0"/>
              </a:rPr>
              <a:t>deckt viele </a:t>
            </a:r>
            <a:r>
              <a:rPr lang="de-DE" dirty="0" smtClean="0">
                <a:latin typeface="Arial" panose="020B0604020202020204" pitchFamily="34" charset="0"/>
                <a:cs typeface="Arial" panose="020B0604020202020204" pitchFamily="34" charset="0"/>
              </a:rPr>
              <a:t>Funktionen </a:t>
            </a:r>
            <a:r>
              <a:rPr lang="de-DE" dirty="0">
                <a:latin typeface="Arial" panose="020B0604020202020204" pitchFamily="34" charset="0"/>
                <a:cs typeface="Arial" panose="020B0604020202020204" pitchFamily="34" charset="0"/>
              </a:rPr>
              <a:t>des aktuellen Geoportal.de ab</a:t>
            </a: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Weite Verbreitung (Städte</a:t>
            </a:r>
            <a:r>
              <a:rPr lang="de-DE" dirty="0">
                <a:latin typeface="Arial" panose="020B0604020202020204" pitchFamily="34" charset="0"/>
                <a:cs typeface="Arial" panose="020B0604020202020204" pitchFamily="34" charset="0"/>
              </a:rPr>
              <a:t>, Länder, Kommunen)</a:t>
            </a: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Vernetzung und Kooperation </a:t>
            </a:r>
            <a:r>
              <a:rPr lang="de-DE" dirty="0">
                <a:latin typeface="Arial" panose="020B0604020202020204" pitchFamily="34" charset="0"/>
                <a:cs typeface="Arial" panose="020B0604020202020204" pitchFamily="34" charset="0"/>
              </a:rPr>
              <a:t>durch </a:t>
            </a:r>
            <a:r>
              <a:rPr lang="de-DE" dirty="0" smtClean="0">
                <a:latin typeface="Arial" panose="020B0604020202020204" pitchFamily="34" charset="0"/>
                <a:cs typeface="Arial" panose="020B0604020202020204" pitchFamily="34" charset="0"/>
              </a:rPr>
              <a:t>Implementierungspartnerschaft</a:t>
            </a:r>
            <a:endParaRPr lang="de-DE" dirty="0">
              <a:latin typeface="Arial" panose="020B0604020202020204" pitchFamily="34" charset="0"/>
              <a:cs typeface="Arial" panose="020B0604020202020204" pitchFamily="34" charset="0"/>
            </a:endParaRP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Einfach Konfigurierbar</a:t>
            </a: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Einfache Ableitung von Fachportalen</a:t>
            </a:r>
            <a:endParaRPr lang="de-DE" dirty="0">
              <a:latin typeface="Arial" panose="020B0604020202020204" pitchFamily="34" charset="0"/>
              <a:cs typeface="Arial" panose="020B0604020202020204" pitchFamily="34" charset="0"/>
            </a:endParaRP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Benutzeroberfläche </a:t>
            </a:r>
            <a:r>
              <a:rPr lang="de-DE" dirty="0">
                <a:latin typeface="Arial" panose="020B0604020202020204" pitchFamily="34" charset="0"/>
                <a:cs typeface="Arial" panose="020B0604020202020204" pitchFamily="34" charset="0"/>
              </a:rPr>
              <a:t>zur </a:t>
            </a:r>
            <a:r>
              <a:rPr lang="de-DE" dirty="0" smtClean="0">
                <a:latin typeface="Arial" panose="020B0604020202020204" pitchFamily="34" charset="0"/>
                <a:cs typeface="Arial" panose="020B0604020202020204" pitchFamily="34" charset="0"/>
              </a:rPr>
              <a:t>interaktiven Konfiguration ist </a:t>
            </a:r>
            <a:r>
              <a:rPr lang="de-DE" dirty="0">
                <a:latin typeface="Arial" panose="020B0604020202020204" pitchFamily="34" charset="0"/>
                <a:cs typeface="Arial" panose="020B0604020202020204" pitchFamily="34" charset="0"/>
              </a:rPr>
              <a:t>in Arbeit</a:t>
            </a: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Funktionsumfang noch nicht ausreichend (z.B</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Suche </a:t>
            </a:r>
            <a:r>
              <a:rPr lang="de-DE" dirty="0">
                <a:latin typeface="Arial" panose="020B0604020202020204" pitchFamily="34" charset="0"/>
                <a:cs typeface="Arial" panose="020B0604020202020204" pitchFamily="34" charset="0"/>
              </a:rPr>
              <a:t>nach Metadaten) </a:t>
            </a:r>
            <a:endParaRPr lang="de-DE" dirty="0" smtClean="0">
              <a:latin typeface="Arial" panose="020B0604020202020204" pitchFamily="34" charset="0"/>
              <a:cs typeface="Arial" panose="020B0604020202020204" pitchFamily="34" charset="0"/>
            </a:endParaRPr>
          </a:p>
          <a:p>
            <a:pPr marL="342900" indent="-342900" eaLnBrk="1" hangingPunct="1">
              <a:spcBef>
                <a:spcPts val="1000"/>
              </a:spcBef>
              <a:buClr>
                <a:srgbClr val="007040"/>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Wachsende Anwendergemeinschaft zu erwarten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389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hteck 66"/>
          <p:cNvSpPr/>
          <p:nvPr/>
        </p:nvSpPr>
        <p:spPr>
          <a:xfrm>
            <a:off x="0" y="1268990"/>
            <a:ext cx="9144000" cy="558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0" y="2670512"/>
            <a:ext cx="9144000" cy="3260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OTLSHAPE_M_04072b436b4048c09d492665495c5db4_Connector1"/>
          <p:cNvCxnSpPr/>
          <p:nvPr>
            <p:custDataLst>
              <p:tags r:id="rId1"/>
            </p:custDataLst>
          </p:nvPr>
        </p:nvCxnSpPr>
        <p:spPr>
          <a:xfrm>
            <a:off x="1961185" y="2115287"/>
            <a:ext cx="5493" cy="1926331"/>
          </a:xfrm>
          <a:prstGeom prst="line">
            <a:avLst/>
          </a:prstGeom>
          <a:ln w="9525" cap="flat" cmpd="sng" algn="ctr">
            <a:solidFill>
              <a:srgbClr val="C85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OTLSHAPE_M_6ae31c99f6864aae840de110566ea63d_Connector1"/>
          <p:cNvCxnSpPr/>
          <p:nvPr>
            <p:custDataLst>
              <p:tags r:id="rId2"/>
            </p:custDataLst>
          </p:nvPr>
        </p:nvCxnSpPr>
        <p:spPr>
          <a:xfrm>
            <a:off x="1310572" y="2778693"/>
            <a:ext cx="13068" cy="1169698"/>
          </a:xfrm>
          <a:prstGeom prst="line">
            <a:avLst/>
          </a:prstGeom>
          <a:ln w="9525" cap="flat" cmpd="sng" algn="ctr">
            <a:solidFill>
              <a:srgbClr val="9BBB59"/>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TLSHAPE_TB_00000000000000000000000000000000_LeftEndCaps"/>
          <p:cNvSpPr txBox="1"/>
          <p:nvPr>
            <p:custDataLst>
              <p:tags r:id="rId3"/>
            </p:custDataLst>
          </p:nvPr>
        </p:nvSpPr>
        <p:spPr>
          <a:xfrm>
            <a:off x="275400" y="4017335"/>
            <a:ext cx="448584" cy="276999"/>
          </a:xfrm>
          <a:prstGeom prst="rect">
            <a:avLst/>
          </a:prstGeom>
          <a:noFill/>
        </p:spPr>
        <p:txBody>
          <a:bodyPr vert="horz" wrap="none" lIns="0" tIns="0" rIns="0" bIns="0" rtlCol="0" anchor="ctr" anchorCtr="0">
            <a:spAutoFit/>
          </a:bodyPr>
          <a:lstStyle/>
          <a:p>
            <a:pPr algn="ctr"/>
            <a:r>
              <a:rPr lang="en-US" b="1" spc="-38" dirty="0">
                <a:solidFill>
                  <a:schemeClr val="accent2"/>
                </a:solidFill>
                <a:latin typeface="Calibri" panose="020F0502020204030204" pitchFamily="34" charset="0"/>
              </a:rPr>
              <a:t>2018</a:t>
            </a:r>
          </a:p>
        </p:txBody>
      </p:sp>
      <p:sp>
        <p:nvSpPr>
          <p:cNvPr id="8" name="OTLSHAPE_TB_00000000000000000000000000000000_RightEndCaps"/>
          <p:cNvSpPr txBox="1"/>
          <p:nvPr>
            <p:custDataLst>
              <p:tags r:id="rId4"/>
            </p:custDataLst>
          </p:nvPr>
        </p:nvSpPr>
        <p:spPr>
          <a:xfrm>
            <a:off x="8262880" y="4017335"/>
            <a:ext cx="448584" cy="276999"/>
          </a:xfrm>
          <a:prstGeom prst="rect">
            <a:avLst/>
          </a:prstGeom>
          <a:noFill/>
        </p:spPr>
        <p:txBody>
          <a:bodyPr vert="horz" wrap="none" lIns="0" tIns="0" rIns="0" bIns="0" rtlCol="0" anchor="ctr" anchorCtr="0">
            <a:spAutoFit/>
          </a:bodyPr>
          <a:lstStyle/>
          <a:p>
            <a:pPr algn="ctr"/>
            <a:r>
              <a:rPr lang="en-US" b="1" spc="-38" dirty="0">
                <a:solidFill>
                  <a:schemeClr val="accent2"/>
                </a:solidFill>
                <a:latin typeface="Calibri" panose="020F0502020204030204" pitchFamily="34" charset="0"/>
              </a:rPr>
              <a:t>2019</a:t>
            </a:r>
          </a:p>
        </p:txBody>
      </p:sp>
      <p:sp>
        <p:nvSpPr>
          <p:cNvPr id="9" name="OTLSHAPE_TB_00000000000000000000000000000000_ScaleContainer"/>
          <p:cNvSpPr/>
          <p:nvPr>
            <p:custDataLst>
              <p:tags r:id="rId5"/>
            </p:custDataLst>
          </p:nvPr>
        </p:nvSpPr>
        <p:spPr>
          <a:xfrm>
            <a:off x="889726" y="3965335"/>
            <a:ext cx="7289800" cy="381000"/>
          </a:xfrm>
          <a:prstGeom prst="rect">
            <a:avLst/>
          </a:prstGeom>
          <a:gradFill flip="none" rotWithShape="1">
            <a:gsLst>
              <a:gs pos="0">
                <a:srgbClr val="1F497D"/>
              </a:gs>
              <a:gs pos="0">
                <a:srgbClr val="1F497D"/>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ElapsedTime"/>
          <p:cNvSpPr/>
          <p:nvPr>
            <p:custDataLst>
              <p:tags r:id="rId6"/>
            </p:custDataLst>
          </p:nvPr>
        </p:nvSpPr>
        <p:spPr>
          <a:xfrm>
            <a:off x="889725" y="4282707"/>
            <a:ext cx="3275875" cy="45719"/>
          </a:xfrm>
          <a:prstGeom prst="rect">
            <a:avLst/>
          </a:prstGeom>
          <a:solidFill>
            <a:srgbClr val="EA161E">
              <a:alpha val="74902"/>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TLSHAPE_TB_00000000000000000000000000000000_TodayMarkerShape"/>
          <p:cNvSpPr/>
          <p:nvPr>
            <p:custDataLst>
              <p:tags r:id="rId7"/>
            </p:custDataLst>
          </p:nvPr>
        </p:nvSpPr>
        <p:spPr>
          <a:xfrm>
            <a:off x="4108450" y="438874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TLSHAPE_TB_00000000000000000000000000000000_TodayMarkerText"/>
          <p:cNvSpPr txBox="1"/>
          <p:nvPr>
            <p:custDataLst>
              <p:tags r:id="rId8"/>
            </p:custDataLst>
          </p:nvPr>
        </p:nvSpPr>
        <p:spPr>
          <a:xfrm>
            <a:off x="3979523" y="4495053"/>
            <a:ext cx="372153" cy="184666"/>
          </a:xfrm>
          <a:prstGeom prst="rect">
            <a:avLst/>
          </a:prstGeom>
          <a:noFill/>
        </p:spPr>
        <p:txBody>
          <a:bodyPr vert="horz" wrap="none" lIns="0" tIns="0" rIns="0" bIns="0" rtlCol="0" anchor="ctr" anchorCtr="0">
            <a:spAutoFit/>
          </a:bodyPr>
          <a:lstStyle/>
          <a:p>
            <a:pPr algn="ctr"/>
            <a:r>
              <a:rPr lang="en-US" sz="1200" spc="-12" dirty="0" err="1">
                <a:solidFill>
                  <a:schemeClr val="dk1"/>
                </a:solidFill>
                <a:latin typeface="Calibri" panose="020F0502020204030204" pitchFamily="34" charset="0"/>
              </a:rPr>
              <a:t>Heute</a:t>
            </a:r>
            <a:endParaRPr lang="en-US" sz="1200" spc="-12" dirty="0">
              <a:solidFill>
                <a:schemeClr val="dk1"/>
              </a:solidFill>
              <a:latin typeface="Calibri" panose="020F0502020204030204" pitchFamily="34" charset="0"/>
            </a:endParaRPr>
          </a:p>
        </p:txBody>
      </p:sp>
      <p:cxnSp>
        <p:nvCxnSpPr>
          <p:cNvPr id="14" name="OTLSHAPE_TB_00000000000000000000000000000000_Separator4"/>
          <p:cNvCxnSpPr/>
          <p:nvPr>
            <p:custDataLst>
              <p:tags r:id="rId9"/>
            </p:custDataLst>
          </p:nvPr>
        </p:nvCxnSpPr>
        <p:spPr>
          <a:xfrm>
            <a:off x="1452296"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TB_00000000000000000000000000000000_Separator5"/>
          <p:cNvCxnSpPr/>
          <p:nvPr>
            <p:custDataLst>
              <p:tags r:id="rId10"/>
            </p:custDataLst>
          </p:nvPr>
        </p:nvCxnSpPr>
        <p:spPr>
          <a:xfrm>
            <a:off x="2068677"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TLSHAPE_TB_00000000000000000000000000000000_TimescaleInterval6"/>
          <p:cNvSpPr txBox="1"/>
          <p:nvPr>
            <p:custDataLst>
              <p:tags r:id="rId11"/>
            </p:custDataLst>
          </p:nvPr>
        </p:nvSpPr>
        <p:spPr>
          <a:xfrm>
            <a:off x="7139203" y="4068999"/>
            <a:ext cx="206916"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Nov</a:t>
            </a:r>
          </a:p>
        </p:txBody>
      </p:sp>
      <p:cxnSp>
        <p:nvCxnSpPr>
          <p:cNvPr id="18" name="OTLSHAPE_TB_00000000000000000000000000000000_Separator6"/>
          <p:cNvCxnSpPr/>
          <p:nvPr>
            <p:custDataLst>
              <p:tags r:id="rId12"/>
            </p:custDataLst>
          </p:nvPr>
        </p:nvCxnSpPr>
        <p:spPr>
          <a:xfrm>
            <a:off x="2665175"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TLSHAPE_TB_00000000000000000000000000000000_TimescaleInterval7"/>
          <p:cNvSpPr txBox="1"/>
          <p:nvPr>
            <p:custDataLst>
              <p:tags r:id="rId13"/>
            </p:custDataLst>
          </p:nvPr>
        </p:nvSpPr>
        <p:spPr>
          <a:xfrm>
            <a:off x="1061772" y="4062808"/>
            <a:ext cx="158185" cy="186055"/>
          </a:xfrm>
          <a:prstGeom prst="rect">
            <a:avLst/>
          </a:prstGeom>
          <a:noFill/>
        </p:spPr>
        <p:txBody>
          <a:bodyPr vert="horz" wrap="none" lIns="0" tIns="0" rIns="0" bIns="0" rtlCol="0" anchor="ctr" anchorCtr="0">
            <a:noAutofit/>
          </a:bodyPr>
          <a:lstStyle/>
          <a:p>
            <a:r>
              <a:rPr lang="en-US" sz="1200" spc="-20" dirty="0" err="1">
                <a:solidFill>
                  <a:schemeClr val="lt1"/>
                </a:solidFill>
                <a:latin typeface="Calibri" panose="020F0502020204030204" pitchFamily="34" charset="0"/>
              </a:rPr>
              <a:t>Dez</a:t>
            </a:r>
            <a:endParaRPr lang="en-US" sz="1200" spc="-20" dirty="0">
              <a:solidFill>
                <a:schemeClr val="lt1"/>
              </a:solidFill>
              <a:latin typeface="Calibri" panose="020F0502020204030204" pitchFamily="34" charset="0"/>
            </a:endParaRPr>
          </a:p>
        </p:txBody>
      </p:sp>
      <p:cxnSp>
        <p:nvCxnSpPr>
          <p:cNvPr id="20" name="OTLSHAPE_TB_00000000000000000000000000000000_Separator7"/>
          <p:cNvCxnSpPr/>
          <p:nvPr>
            <p:custDataLst>
              <p:tags r:id="rId14"/>
            </p:custDataLst>
          </p:nvPr>
        </p:nvCxnSpPr>
        <p:spPr>
          <a:xfrm>
            <a:off x="3281555"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TLSHAPE_TB_00000000000000000000000000000000_TimescaleInterval8"/>
          <p:cNvSpPr txBox="1"/>
          <p:nvPr>
            <p:custDataLst>
              <p:tags r:id="rId15"/>
            </p:custDataLst>
          </p:nvPr>
        </p:nvSpPr>
        <p:spPr>
          <a:xfrm>
            <a:off x="1640044" y="4062808"/>
            <a:ext cx="241300"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Jan</a:t>
            </a:r>
          </a:p>
        </p:txBody>
      </p:sp>
      <p:cxnSp>
        <p:nvCxnSpPr>
          <p:cNvPr id="22" name="OTLSHAPE_TB_00000000000000000000000000000000_Separator8"/>
          <p:cNvCxnSpPr/>
          <p:nvPr>
            <p:custDataLst>
              <p:tags r:id="rId16"/>
            </p:custDataLst>
          </p:nvPr>
        </p:nvCxnSpPr>
        <p:spPr>
          <a:xfrm>
            <a:off x="3897936"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TLSHAPE_TB_00000000000000000000000000000000_TimescaleInterval9"/>
          <p:cNvSpPr txBox="1"/>
          <p:nvPr>
            <p:custDataLst>
              <p:tags r:id="rId17"/>
            </p:custDataLst>
          </p:nvPr>
        </p:nvSpPr>
        <p:spPr>
          <a:xfrm>
            <a:off x="3469311" y="4062808"/>
            <a:ext cx="22860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April</a:t>
            </a:r>
          </a:p>
        </p:txBody>
      </p:sp>
      <p:cxnSp>
        <p:nvCxnSpPr>
          <p:cNvPr id="24" name="OTLSHAPE_TB_00000000000000000000000000000000_Separator9"/>
          <p:cNvCxnSpPr/>
          <p:nvPr>
            <p:custDataLst>
              <p:tags r:id="rId18"/>
            </p:custDataLst>
          </p:nvPr>
        </p:nvCxnSpPr>
        <p:spPr>
          <a:xfrm>
            <a:off x="4494434"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TLSHAPE_TB_00000000000000000000000000000000_TimescaleInterval10"/>
          <p:cNvSpPr txBox="1"/>
          <p:nvPr>
            <p:custDataLst>
              <p:tags r:id="rId19"/>
            </p:custDataLst>
          </p:nvPr>
        </p:nvSpPr>
        <p:spPr>
          <a:xfrm>
            <a:off x="2814859" y="4062808"/>
            <a:ext cx="211148" cy="186055"/>
          </a:xfrm>
          <a:prstGeom prst="rect">
            <a:avLst/>
          </a:prstGeom>
          <a:noFill/>
        </p:spPr>
        <p:txBody>
          <a:bodyPr vert="horz" wrap="none" lIns="0" tIns="0" rIns="0" bIns="0" rtlCol="0" anchor="ctr" anchorCtr="0">
            <a:noAutofit/>
          </a:bodyPr>
          <a:lstStyle/>
          <a:p>
            <a:r>
              <a:rPr lang="en-US" sz="1200" spc="-22" dirty="0" err="1">
                <a:solidFill>
                  <a:schemeClr val="lt1"/>
                </a:solidFill>
                <a:latin typeface="Calibri" panose="020F0502020204030204" pitchFamily="34" charset="0"/>
              </a:rPr>
              <a:t>März</a:t>
            </a:r>
            <a:endParaRPr lang="en-US" sz="1200" spc="-22" dirty="0">
              <a:solidFill>
                <a:schemeClr val="lt1"/>
              </a:solidFill>
              <a:latin typeface="Calibri" panose="020F0502020204030204" pitchFamily="34" charset="0"/>
            </a:endParaRPr>
          </a:p>
        </p:txBody>
      </p:sp>
      <p:cxnSp>
        <p:nvCxnSpPr>
          <p:cNvPr id="26" name="OTLSHAPE_TB_00000000000000000000000000000000_Separator10"/>
          <p:cNvCxnSpPr/>
          <p:nvPr>
            <p:custDataLst>
              <p:tags r:id="rId20"/>
            </p:custDataLst>
          </p:nvPr>
        </p:nvCxnSpPr>
        <p:spPr>
          <a:xfrm>
            <a:off x="5110815"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TB_00000000000000000000000000000000_Separator11"/>
          <p:cNvCxnSpPr/>
          <p:nvPr>
            <p:custDataLst>
              <p:tags r:id="rId21"/>
            </p:custDataLst>
          </p:nvPr>
        </p:nvCxnSpPr>
        <p:spPr>
          <a:xfrm>
            <a:off x="5707312" y="4054235"/>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TLSHAPE_M_6ae31c99f6864aae840de110566ea63d_Title"/>
          <p:cNvSpPr txBox="1"/>
          <p:nvPr>
            <p:custDataLst>
              <p:tags r:id="rId22"/>
            </p:custDataLst>
          </p:nvPr>
        </p:nvSpPr>
        <p:spPr>
          <a:xfrm>
            <a:off x="2252560" y="1881322"/>
            <a:ext cx="1218308" cy="507831"/>
          </a:xfrm>
          <a:prstGeom prst="rect">
            <a:avLst/>
          </a:prstGeom>
          <a:noFill/>
        </p:spPr>
        <p:txBody>
          <a:bodyPr vert="horz" wrap="square" lIns="0" tIns="0" rIns="0" bIns="0" rtlCol="0" anchor="ctr" anchorCtr="0">
            <a:spAutoFit/>
          </a:bodyPr>
          <a:lstStyle/>
          <a:p>
            <a:r>
              <a:rPr lang="en-US" sz="1100" spc="-6" dirty="0">
                <a:solidFill>
                  <a:schemeClr val="dk1"/>
                </a:solidFill>
                <a:latin typeface="Calibri" panose="020F0502020204030204" pitchFamily="34" charset="0"/>
              </a:rPr>
              <a:t>Präsentation </a:t>
            </a:r>
          </a:p>
          <a:p>
            <a:r>
              <a:rPr lang="en-US" sz="1100" spc="-6" dirty="0">
                <a:solidFill>
                  <a:schemeClr val="dk1"/>
                </a:solidFill>
              </a:rPr>
              <a:t>* </a:t>
            </a:r>
            <a:r>
              <a:rPr lang="en-US" sz="1100" spc="-6" dirty="0" err="1">
                <a:solidFill>
                  <a:schemeClr val="dk1"/>
                </a:solidFill>
              </a:rPr>
              <a:t>Strategieworkshop</a:t>
            </a:r>
            <a:endParaRPr lang="en-US" sz="1100" spc="-6" dirty="0">
              <a:solidFill>
                <a:schemeClr val="dk1"/>
              </a:solidFill>
            </a:endParaRPr>
          </a:p>
          <a:p>
            <a:r>
              <a:rPr lang="en-US" sz="1100" spc="-6" dirty="0">
                <a:solidFill>
                  <a:schemeClr val="dk1"/>
                </a:solidFill>
                <a:latin typeface="Calibri" panose="020F0502020204030204" pitchFamily="34" charset="0"/>
              </a:rPr>
              <a:t>* AK </a:t>
            </a:r>
            <a:r>
              <a:rPr lang="en-US" sz="1100" spc="-6" dirty="0" err="1">
                <a:solidFill>
                  <a:schemeClr val="dk1"/>
                </a:solidFill>
                <a:latin typeface="Calibri" panose="020F0502020204030204" pitchFamily="34" charset="0"/>
              </a:rPr>
              <a:t>Architektur</a:t>
            </a:r>
            <a:endParaRPr lang="en-US" sz="1100" spc="-6" dirty="0">
              <a:solidFill>
                <a:schemeClr val="dk1"/>
              </a:solidFill>
              <a:latin typeface="Calibri" panose="020F0502020204030204" pitchFamily="34" charset="0"/>
            </a:endParaRPr>
          </a:p>
        </p:txBody>
      </p:sp>
      <p:sp>
        <p:nvSpPr>
          <p:cNvPr id="31" name="OTLSHAPE_M_6ae31c99f6864aae840de110566ea63d_Shape"/>
          <p:cNvSpPr/>
          <p:nvPr>
            <p:custDataLst>
              <p:tags r:id="rId23"/>
            </p:custDataLst>
          </p:nvPr>
        </p:nvSpPr>
        <p:spPr>
          <a:xfrm rot="5400000">
            <a:off x="1101390" y="2750565"/>
            <a:ext cx="165100" cy="165100"/>
          </a:xfrm>
          <a:prstGeom prst="flowChartMerge">
            <a:avLst/>
          </a:prstGeom>
          <a:solidFill>
            <a:srgbClr val="9BBB59"/>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TLSHAPE_M_04072b436b4048c09d492665495c5db4_Title"/>
          <p:cNvSpPr txBox="1"/>
          <p:nvPr>
            <p:custDataLst>
              <p:tags r:id="rId24"/>
            </p:custDataLst>
          </p:nvPr>
        </p:nvSpPr>
        <p:spPr>
          <a:xfrm>
            <a:off x="279215" y="2662678"/>
            <a:ext cx="811415" cy="338554"/>
          </a:xfrm>
          <a:prstGeom prst="rect">
            <a:avLst/>
          </a:prstGeom>
          <a:noFill/>
        </p:spPr>
        <p:txBody>
          <a:bodyPr vert="horz" wrap="square" lIns="0" tIns="0" rIns="0" bIns="0" rtlCol="0" anchor="ctr" anchorCtr="0">
            <a:spAutoFit/>
          </a:bodyPr>
          <a:lstStyle/>
          <a:p>
            <a:r>
              <a:rPr lang="en-US" sz="1100" spc="-6" dirty="0" err="1">
                <a:solidFill>
                  <a:schemeClr val="dk1"/>
                </a:solidFill>
                <a:latin typeface="Calibri" panose="020F0502020204030204" pitchFamily="34" charset="0"/>
              </a:rPr>
              <a:t>Technologie</a:t>
            </a:r>
            <a:r>
              <a:rPr lang="en-US" sz="1100" spc="-6" dirty="0">
                <a:solidFill>
                  <a:schemeClr val="dk1"/>
                </a:solidFill>
                <a:latin typeface="Calibri" panose="020F0502020204030204" pitchFamily="34" charset="0"/>
              </a:rPr>
              <a:t>-</a:t>
            </a:r>
          </a:p>
          <a:p>
            <a:r>
              <a:rPr lang="en-US" sz="1100" spc="-6" dirty="0" err="1">
                <a:solidFill>
                  <a:schemeClr val="dk1"/>
                </a:solidFill>
              </a:rPr>
              <a:t>entscheidung</a:t>
            </a:r>
            <a:endParaRPr lang="en-US" sz="1100" spc="-6" dirty="0">
              <a:solidFill>
                <a:schemeClr val="dk1"/>
              </a:solidFill>
              <a:latin typeface="Calibri" panose="020F0502020204030204" pitchFamily="34" charset="0"/>
            </a:endParaRPr>
          </a:p>
        </p:txBody>
      </p:sp>
      <p:sp>
        <p:nvSpPr>
          <p:cNvPr id="34" name="OTLSHAPE_M_04072b436b4048c09d492665495c5db4_Shape"/>
          <p:cNvSpPr/>
          <p:nvPr>
            <p:custDataLst>
              <p:tags r:id="rId25"/>
            </p:custDataLst>
          </p:nvPr>
        </p:nvSpPr>
        <p:spPr>
          <a:xfrm rot="16200000">
            <a:off x="2004497" y="2111217"/>
            <a:ext cx="165100" cy="165100"/>
          </a:xfrm>
          <a:prstGeom prst="flowChartMerge">
            <a:avLst/>
          </a:prstGeom>
          <a:solidFill>
            <a:srgbClr val="C0504D"/>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TLSHAPE_M_6fcd8c49a18c4c5daf2b65fe5a4fd0c5_Shape"/>
          <p:cNvSpPr/>
          <p:nvPr>
            <p:custDataLst>
              <p:tags r:id="rId26"/>
            </p:custDataLst>
          </p:nvPr>
        </p:nvSpPr>
        <p:spPr>
          <a:xfrm>
            <a:off x="1434242" y="3689362"/>
            <a:ext cx="228600" cy="254000"/>
          </a:xfrm>
          <a:prstGeom prst="diamond">
            <a:avLst/>
          </a:prstGeom>
          <a:solidFill>
            <a:srgbClr val="4F81BD"/>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OTLSHAPE_TB_00000000000000000000000000000000_Separator8"/>
          <p:cNvCxnSpPr/>
          <p:nvPr>
            <p:custDataLst>
              <p:tags r:id="rId27"/>
            </p:custDataLst>
          </p:nvPr>
        </p:nvCxnSpPr>
        <p:spPr>
          <a:xfrm>
            <a:off x="6263752" y="4054238"/>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TLSHAPE_TB_00000000000000000000000000000000_TimescaleInterval9"/>
          <p:cNvSpPr txBox="1"/>
          <p:nvPr>
            <p:custDataLst>
              <p:tags r:id="rId28"/>
            </p:custDataLst>
          </p:nvPr>
        </p:nvSpPr>
        <p:spPr>
          <a:xfrm>
            <a:off x="5875404" y="4060429"/>
            <a:ext cx="22860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Sep</a:t>
            </a:r>
          </a:p>
        </p:txBody>
      </p:sp>
      <p:cxnSp>
        <p:nvCxnSpPr>
          <p:cNvPr id="41" name="OTLSHAPE_TB_00000000000000000000000000000000_Separator9"/>
          <p:cNvCxnSpPr/>
          <p:nvPr>
            <p:custDataLst>
              <p:tags r:id="rId29"/>
            </p:custDataLst>
          </p:nvPr>
        </p:nvCxnSpPr>
        <p:spPr>
          <a:xfrm>
            <a:off x="6976362" y="4054238"/>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TLSHAPE_TB_00000000000000000000000000000000_TimescaleInterval10"/>
          <p:cNvSpPr txBox="1"/>
          <p:nvPr>
            <p:custDataLst>
              <p:tags r:id="rId30"/>
            </p:custDataLst>
          </p:nvPr>
        </p:nvSpPr>
        <p:spPr>
          <a:xfrm>
            <a:off x="2262347" y="4062806"/>
            <a:ext cx="211148" cy="186055"/>
          </a:xfrm>
          <a:prstGeom prst="rect">
            <a:avLst/>
          </a:prstGeom>
          <a:noFill/>
        </p:spPr>
        <p:txBody>
          <a:bodyPr vert="horz" wrap="none" lIns="0" tIns="0" rIns="0" bIns="0" rtlCol="0" anchor="ctr" anchorCtr="0">
            <a:noAutofit/>
          </a:bodyPr>
          <a:lstStyle/>
          <a:p>
            <a:r>
              <a:rPr lang="en-US" sz="1200" spc="-22" dirty="0">
                <a:solidFill>
                  <a:schemeClr val="lt1"/>
                </a:solidFill>
                <a:latin typeface="Calibri" panose="020F0502020204030204" pitchFamily="34" charset="0"/>
              </a:rPr>
              <a:t>Feb</a:t>
            </a:r>
          </a:p>
        </p:txBody>
      </p:sp>
      <p:cxnSp>
        <p:nvCxnSpPr>
          <p:cNvPr id="43" name="OTLSHAPE_TB_00000000000000000000000000000000_Separator10"/>
          <p:cNvCxnSpPr/>
          <p:nvPr>
            <p:custDataLst>
              <p:tags r:id="rId31"/>
            </p:custDataLst>
          </p:nvPr>
        </p:nvCxnSpPr>
        <p:spPr>
          <a:xfrm>
            <a:off x="7592743" y="4054238"/>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TLSHAPE_TB_00000000000000000000000000000000_TimescaleInterval11"/>
          <p:cNvSpPr txBox="1"/>
          <p:nvPr>
            <p:custDataLst>
              <p:tags r:id="rId32"/>
            </p:custDataLst>
          </p:nvPr>
        </p:nvSpPr>
        <p:spPr>
          <a:xfrm>
            <a:off x="5328837" y="4058680"/>
            <a:ext cx="243978"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a:t>
            </a:r>
          </a:p>
        </p:txBody>
      </p:sp>
      <p:sp>
        <p:nvSpPr>
          <p:cNvPr id="47" name="OTLSHAPE_M_6fcd8c49a18c4c5daf2b65fe5a4fd0c5_Shape"/>
          <p:cNvSpPr/>
          <p:nvPr>
            <p:custDataLst>
              <p:tags r:id="rId33"/>
            </p:custDataLst>
          </p:nvPr>
        </p:nvSpPr>
        <p:spPr>
          <a:xfrm>
            <a:off x="4325631" y="3681963"/>
            <a:ext cx="228600" cy="254000"/>
          </a:xfrm>
          <a:prstGeom prst="diamond">
            <a:avLst/>
          </a:prstGeom>
          <a:solidFill>
            <a:srgbClr val="4F81BD"/>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TLSHAPE_M_6fcd8c49a18c4c5daf2b65fe5a4fd0c5_Title"/>
          <p:cNvSpPr txBox="1"/>
          <p:nvPr>
            <p:custDataLst>
              <p:tags r:id="rId34"/>
            </p:custDataLst>
          </p:nvPr>
        </p:nvSpPr>
        <p:spPr>
          <a:xfrm>
            <a:off x="7422051" y="3118623"/>
            <a:ext cx="1453053" cy="507831"/>
          </a:xfrm>
          <a:prstGeom prst="rect">
            <a:avLst/>
          </a:prstGeom>
          <a:noFill/>
        </p:spPr>
        <p:txBody>
          <a:bodyPr vert="horz" wrap="square" lIns="0" tIns="0" rIns="0" bIns="0" rtlCol="0" anchor="ctr" anchorCtr="0">
            <a:spAutoFit/>
          </a:bodyPr>
          <a:lstStyle/>
          <a:p>
            <a:pPr algn="ctr"/>
            <a:r>
              <a:rPr lang="en-US" sz="1100" spc="-6" dirty="0" err="1">
                <a:solidFill>
                  <a:srgbClr val="FF0000"/>
                </a:solidFill>
                <a:latin typeface="Calibri" panose="020F0502020204030204" pitchFamily="34" charset="0"/>
              </a:rPr>
              <a:t>Veröffentlichung</a:t>
            </a:r>
            <a:endParaRPr lang="en-US" sz="1100" spc="-6" dirty="0">
              <a:solidFill>
                <a:srgbClr val="FF0000"/>
              </a:solidFill>
              <a:latin typeface="Calibri" panose="020F0502020204030204" pitchFamily="34" charset="0"/>
            </a:endParaRPr>
          </a:p>
          <a:p>
            <a:pPr algn="ctr"/>
            <a:r>
              <a:rPr lang="en-US" sz="1100" spc="-6" dirty="0" err="1">
                <a:solidFill>
                  <a:srgbClr val="FF0000"/>
                </a:solidFill>
              </a:rPr>
              <a:t>Basisversion</a:t>
            </a:r>
            <a:endParaRPr lang="en-US" sz="1100" spc="-6" dirty="0">
              <a:solidFill>
                <a:srgbClr val="FF0000"/>
              </a:solidFill>
            </a:endParaRPr>
          </a:p>
          <a:p>
            <a:pPr algn="ctr"/>
            <a:r>
              <a:rPr lang="en-US" sz="1100" spc="-6" dirty="0">
                <a:solidFill>
                  <a:srgbClr val="FF0000"/>
                </a:solidFill>
                <a:latin typeface="Calibri" panose="020F0502020204030204" pitchFamily="34" charset="0"/>
              </a:rPr>
              <a:t>Geoportal</a:t>
            </a:r>
          </a:p>
        </p:txBody>
      </p:sp>
      <p:sp>
        <p:nvSpPr>
          <p:cNvPr id="49" name="OTLSHAPE_M_6fcd8c49a18c4c5daf2b65fe5a4fd0c5_Shape"/>
          <p:cNvSpPr/>
          <p:nvPr>
            <p:custDataLst>
              <p:tags r:id="rId35"/>
            </p:custDataLst>
          </p:nvPr>
        </p:nvSpPr>
        <p:spPr>
          <a:xfrm>
            <a:off x="8034278" y="3669225"/>
            <a:ext cx="228600" cy="254000"/>
          </a:xfrm>
          <a:prstGeom prst="diamond">
            <a:avLst/>
          </a:prstGeom>
          <a:solidFill>
            <a:schemeClr val="accent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5" name="OTLSHAPE_TB_00000000000000000000000000000000_TimescaleInterval9"/>
          <p:cNvSpPr txBox="1"/>
          <p:nvPr>
            <p:custDataLst>
              <p:tags r:id="rId36"/>
            </p:custDataLst>
          </p:nvPr>
        </p:nvSpPr>
        <p:spPr>
          <a:xfrm>
            <a:off x="4063182" y="4062649"/>
            <a:ext cx="22860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Mai</a:t>
            </a:r>
          </a:p>
        </p:txBody>
      </p:sp>
      <p:sp>
        <p:nvSpPr>
          <p:cNvPr id="96" name="OTLSHAPE_TB_00000000000000000000000000000000_TimescaleInterval9"/>
          <p:cNvSpPr txBox="1"/>
          <p:nvPr>
            <p:custDataLst>
              <p:tags r:id="rId37"/>
            </p:custDataLst>
          </p:nvPr>
        </p:nvSpPr>
        <p:spPr>
          <a:xfrm>
            <a:off x="4673526" y="4058680"/>
            <a:ext cx="228600" cy="186055"/>
          </a:xfrm>
          <a:prstGeom prst="rect">
            <a:avLst/>
          </a:prstGeom>
          <a:noFill/>
        </p:spPr>
        <p:txBody>
          <a:bodyPr vert="horz" wrap="none" lIns="0" tIns="0" rIns="0" bIns="0" rtlCol="0" anchor="ctr" anchorCtr="0">
            <a:noAutofit/>
          </a:bodyPr>
          <a:lstStyle/>
          <a:p>
            <a:r>
              <a:rPr lang="en-US" sz="1200" spc="-18" dirty="0" err="1">
                <a:solidFill>
                  <a:schemeClr val="lt1"/>
                </a:solidFill>
                <a:latin typeface="Calibri" panose="020F0502020204030204" pitchFamily="34" charset="0"/>
              </a:rPr>
              <a:t>Juni</a:t>
            </a:r>
            <a:endParaRPr lang="en-US" sz="1200" spc="-18" dirty="0">
              <a:solidFill>
                <a:schemeClr val="lt1"/>
              </a:solidFill>
              <a:latin typeface="Calibri" panose="020F0502020204030204" pitchFamily="34" charset="0"/>
            </a:endParaRPr>
          </a:p>
        </p:txBody>
      </p:sp>
      <p:sp>
        <p:nvSpPr>
          <p:cNvPr id="97" name="OTLSHAPE_TB_00000000000000000000000000000000_TimescaleInterval9"/>
          <p:cNvSpPr txBox="1"/>
          <p:nvPr>
            <p:custDataLst>
              <p:tags r:id="rId38"/>
            </p:custDataLst>
          </p:nvPr>
        </p:nvSpPr>
        <p:spPr>
          <a:xfrm>
            <a:off x="6482739" y="4068998"/>
            <a:ext cx="228600" cy="186055"/>
          </a:xfrm>
          <a:prstGeom prst="rect">
            <a:avLst/>
          </a:prstGeom>
          <a:noFill/>
        </p:spPr>
        <p:txBody>
          <a:bodyPr vert="horz" wrap="none" lIns="0" tIns="0" rIns="0" bIns="0" rtlCol="0" anchor="ctr" anchorCtr="0">
            <a:noAutofit/>
          </a:bodyPr>
          <a:lstStyle/>
          <a:p>
            <a:r>
              <a:rPr lang="en-US" sz="1200" spc="-18" dirty="0" err="1">
                <a:solidFill>
                  <a:schemeClr val="lt1"/>
                </a:solidFill>
                <a:latin typeface="Calibri" panose="020F0502020204030204" pitchFamily="34" charset="0"/>
              </a:rPr>
              <a:t>Okt</a:t>
            </a:r>
            <a:endParaRPr lang="en-US" sz="1200" spc="-18" dirty="0">
              <a:solidFill>
                <a:schemeClr val="lt1"/>
              </a:solidFill>
              <a:latin typeface="Calibri" panose="020F0502020204030204" pitchFamily="34" charset="0"/>
            </a:endParaRPr>
          </a:p>
        </p:txBody>
      </p:sp>
      <p:sp>
        <p:nvSpPr>
          <p:cNvPr id="98" name="OTLSHAPE_TB_00000000000000000000000000000000_TimescaleInterval6"/>
          <p:cNvSpPr txBox="1"/>
          <p:nvPr>
            <p:custDataLst>
              <p:tags r:id="rId39"/>
            </p:custDataLst>
          </p:nvPr>
        </p:nvSpPr>
        <p:spPr>
          <a:xfrm>
            <a:off x="7718521" y="4068997"/>
            <a:ext cx="206916" cy="186055"/>
          </a:xfrm>
          <a:prstGeom prst="rect">
            <a:avLst/>
          </a:prstGeom>
          <a:noFill/>
        </p:spPr>
        <p:txBody>
          <a:bodyPr vert="horz" wrap="none" lIns="0" tIns="0" rIns="0" bIns="0" rtlCol="0" anchor="ctr" anchorCtr="0">
            <a:noAutofit/>
          </a:bodyPr>
          <a:lstStyle/>
          <a:p>
            <a:r>
              <a:rPr lang="en-US" sz="1200" spc="-18" dirty="0" err="1">
                <a:solidFill>
                  <a:schemeClr val="lt1"/>
                </a:solidFill>
                <a:latin typeface="Calibri" panose="020F0502020204030204" pitchFamily="34" charset="0"/>
              </a:rPr>
              <a:t>Dez</a:t>
            </a:r>
            <a:endParaRPr lang="en-US" sz="1200" spc="-18" dirty="0">
              <a:solidFill>
                <a:schemeClr val="lt1"/>
              </a:solidFill>
              <a:latin typeface="Calibri" panose="020F0502020204030204" pitchFamily="34" charset="0"/>
            </a:endParaRPr>
          </a:p>
        </p:txBody>
      </p:sp>
      <p:sp>
        <p:nvSpPr>
          <p:cNvPr id="99" name="Rechteck 98"/>
          <p:cNvSpPr/>
          <p:nvPr/>
        </p:nvSpPr>
        <p:spPr>
          <a:xfrm>
            <a:off x="883926" y="3243263"/>
            <a:ext cx="472729" cy="26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p:cNvSpPr/>
          <p:nvPr/>
        </p:nvSpPr>
        <p:spPr>
          <a:xfrm>
            <a:off x="1881344" y="3301403"/>
            <a:ext cx="205703" cy="1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TLSHAPE_M_6fcd8c49a18c4c5daf2b65fe5a4fd0c5_Title"/>
          <p:cNvSpPr txBox="1"/>
          <p:nvPr>
            <p:custDataLst>
              <p:tags r:id="rId40"/>
            </p:custDataLst>
          </p:nvPr>
        </p:nvSpPr>
        <p:spPr>
          <a:xfrm>
            <a:off x="822995" y="3284526"/>
            <a:ext cx="1453053" cy="338554"/>
          </a:xfrm>
          <a:prstGeom prst="rect">
            <a:avLst/>
          </a:prstGeom>
          <a:noFill/>
        </p:spPr>
        <p:txBody>
          <a:bodyPr vert="horz" wrap="square" lIns="0" tIns="0" rIns="0" bIns="0" rtlCol="0" anchor="ctr" anchorCtr="0">
            <a:spAutoFit/>
          </a:bodyPr>
          <a:lstStyle/>
          <a:p>
            <a:pPr algn="ctr"/>
            <a:r>
              <a:rPr lang="en-US" sz="1100" spc="-6" dirty="0">
                <a:solidFill>
                  <a:schemeClr val="dk1"/>
                </a:solidFill>
                <a:latin typeface="Calibri" panose="020F0502020204030204" pitchFamily="34" charset="0"/>
              </a:rPr>
              <a:t>Basis-</a:t>
            </a:r>
          </a:p>
          <a:p>
            <a:pPr algn="ctr"/>
            <a:r>
              <a:rPr lang="en-US" sz="1100" spc="-6" dirty="0" err="1">
                <a:solidFill>
                  <a:schemeClr val="dk1"/>
                </a:solidFill>
              </a:rPr>
              <a:t>Anfordungsprofil</a:t>
            </a:r>
            <a:endParaRPr lang="en-US" sz="1100" spc="-6" dirty="0">
              <a:solidFill>
                <a:schemeClr val="dk1"/>
              </a:solidFill>
              <a:latin typeface="Calibri" panose="020F0502020204030204" pitchFamily="34" charset="0"/>
            </a:endParaRPr>
          </a:p>
        </p:txBody>
      </p:sp>
      <p:cxnSp>
        <p:nvCxnSpPr>
          <p:cNvPr id="102" name="OTLSHAPE_M_04072b436b4048c09d492665495c5db4_Connector1"/>
          <p:cNvCxnSpPr/>
          <p:nvPr>
            <p:custDataLst>
              <p:tags r:id="rId41"/>
            </p:custDataLst>
          </p:nvPr>
        </p:nvCxnSpPr>
        <p:spPr>
          <a:xfrm>
            <a:off x="5797728" y="3084435"/>
            <a:ext cx="4906" cy="869952"/>
          </a:xfrm>
          <a:prstGeom prst="line">
            <a:avLst/>
          </a:prstGeom>
          <a:ln w="9525" cap="flat" cmpd="sng" algn="ctr">
            <a:solidFill>
              <a:srgbClr val="C85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TLSHAPE_M_6ae31c99f6864aae840de110566ea63d_Title"/>
          <p:cNvSpPr txBox="1"/>
          <p:nvPr>
            <p:custDataLst>
              <p:tags r:id="rId42"/>
            </p:custDataLst>
          </p:nvPr>
        </p:nvSpPr>
        <p:spPr>
          <a:xfrm>
            <a:off x="6088515" y="2854541"/>
            <a:ext cx="1218308" cy="507831"/>
          </a:xfrm>
          <a:prstGeom prst="rect">
            <a:avLst/>
          </a:prstGeom>
          <a:noFill/>
        </p:spPr>
        <p:txBody>
          <a:bodyPr vert="horz" wrap="square" lIns="0" tIns="0" rIns="0" bIns="0" rtlCol="0" anchor="ctr" anchorCtr="0">
            <a:spAutoFit/>
          </a:bodyPr>
          <a:lstStyle/>
          <a:p>
            <a:r>
              <a:rPr lang="en-US" sz="1100" spc="-6" dirty="0">
                <a:solidFill>
                  <a:schemeClr val="dk1"/>
                </a:solidFill>
                <a:latin typeface="Calibri" panose="020F0502020204030204" pitchFamily="34" charset="0"/>
              </a:rPr>
              <a:t>Präsentation </a:t>
            </a:r>
          </a:p>
          <a:p>
            <a:r>
              <a:rPr lang="en-US" sz="1100" spc="-6" dirty="0" err="1">
                <a:solidFill>
                  <a:schemeClr val="dk1"/>
                </a:solidFill>
              </a:rPr>
              <a:t>Entwicklungsstand</a:t>
            </a:r>
            <a:endParaRPr lang="en-US" sz="1100" spc="-6" dirty="0">
              <a:solidFill>
                <a:schemeClr val="dk1"/>
              </a:solidFill>
            </a:endParaRPr>
          </a:p>
          <a:p>
            <a:r>
              <a:rPr lang="en-US" sz="1100" spc="-6" dirty="0" err="1">
                <a:solidFill>
                  <a:schemeClr val="dk1"/>
                </a:solidFill>
              </a:rPr>
              <a:t>Intergeo</a:t>
            </a:r>
            <a:endParaRPr lang="en-US" sz="1100" spc="-6" dirty="0">
              <a:solidFill>
                <a:schemeClr val="dk1"/>
              </a:solidFill>
            </a:endParaRPr>
          </a:p>
        </p:txBody>
      </p:sp>
      <p:sp>
        <p:nvSpPr>
          <p:cNvPr id="104" name="OTLSHAPE_M_04072b436b4048c09d492665495c5db4_Shape"/>
          <p:cNvSpPr/>
          <p:nvPr>
            <p:custDataLst>
              <p:tags r:id="rId43"/>
            </p:custDataLst>
          </p:nvPr>
        </p:nvSpPr>
        <p:spPr>
          <a:xfrm rot="16200000">
            <a:off x="5840452" y="3084436"/>
            <a:ext cx="165100" cy="165100"/>
          </a:xfrm>
          <a:prstGeom prst="flowChartMerge">
            <a:avLst/>
          </a:prstGeom>
          <a:solidFill>
            <a:srgbClr val="C0504D"/>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TLSHAPE_M_6fcd8c49a18c4c5daf2b65fe5a4fd0c5_Shape"/>
          <p:cNvSpPr/>
          <p:nvPr>
            <p:custDataLst>
              <p:tags r:id="rId44"/>
            </p:custDataLst>
          </p:nvPr>
        </p:nvSpPr>
        <p:spPr>
          <a:xfrm>
            <a:off x="5175300" y="3689282"/>
            <a:ext cx="228600" cy="254000"/>
          </a:xfrm>
          <a:prstGeom prst="diamond">
            <a:avLst/>
          </a:prstGeom>
          <a:solidFill>
            <a:srgbClr val="4F81BD"/>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TLSHAPE_M_6fcd8c49a18c4c5daf2b65fe5a4fd0c5_Title"/>
          <p:cNvSpPr txBox="1"/>
          <p:nvPr>
            <p:custDataLst>
              <p:tags r:id="rId45"/>
            </p:custDataLst>
          </p:nvPr>
        </p:nvSpPr>
        <p:spPr>
          <a:xfrm>
            <a:off x="4570633" y="3281516"/>
            <a:ext cx="1453053" cy="338554"/>
          </a:xfrm>
          <a:prstGeom prst="rect">
            <a:avLst/>
          </a:prstGeom>
          <a:noFill/>
        </p:spPr>
        <p:txBody>
          <a:bodyPr vert="horz" wrap="square" lIns="0" tIns="0" rIns="0" bIns="0" rtlCol="0" anchor="ctr" anchorCtr="0">
            <a:spAutoFit/>
          </a:bodyPr>
          <a:lstStyle/>
          <a:p>
            <a:pPr algn="ctr"/>
            <a:r>
              <a:rPr lang="en-US" sz="1100" b="1" spc="-6" dirty="0" err="1">
                <a:solidFill>
                  <a:schemeClr val="dk1"/>
                </a:solidFill>
                <a:latin typeface="Calibri" panose="020F0502020204030204" pitchFamily="34" charset="0"/>
              </a:rPr>
              <a:t>Auswertung</a:t>
            </a:r>
            <a:endParaRPr lang="en-US" sz="1100" b="1" spc="-6" dirty="0">
              <a:solidFill>
                <a:schemeClr val="dk1"/>
              </a:solidFill>
              <a:latin typeface="Calibri" panose="020F0502020204030204" pitchFamily="34" charset="0"/>
            </a:endParaRPr>
          </a:p>
          <a:p>
            <a:pPr algn="ctr"/>
            <a:r>
              <a:rPr lang="en-US" sz="1100" b="1" spc="-6" dirty="0" err="1">
                <a:solidFill>
                  <a:schemeClr val="dk1"/>
                </a:solidFill>
              </a:rPr>
              <a:t>Befragung</a:t>
            </a:r>
            <a:endParaRPr lang="en-US" sz="1100" b="1" spc="-6" dirty="0">
              <a:solidFill>
                <a:schemeClr val="dk1"/>
              </a:solidFill>
              <a:latin typeface="Calibri" panose="020F0502020204030204" pitchFamily="34" charset="0"/>
            </a:endParaRPr>
          </a:p>
        </p:txBody>
      </p:sp>
      <p:cxnSp>
        <p:nvCxnSpPr>
          <p:cNvPr id="112" name="OTLSHAPE_M_6ae31c99f6864aae840de110566ea63d_Connector1"/>
          <p:cNvCxnSpPr/>
          <p:nvPr>
            <p:custDataLst>
              <p:tags r:id="rId46"/>
            </p:custDataLst>
          </p:nvPr>
        </p:nvCxnSpPr>
        <p:spPr>
          <a:xfrm>
            <a:off x="7182126" y="2193844"/>
            <a:ext cx="20144" cy="1749438"/>
          </a:xfrm>
          <a:prstGeom prst="line">
            <a:avLst/>
          </a:prstGeom>
          <a:ln w="9525" cap="flat" cmpd="sng" algn="ctr">
            <a:solidFill>
              <a:srgbClr val="9BBB59"/>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OTLSHAPE_M_6ae31c99f6864aae840de110566ea63d_Shape"/>
          <p:cNvSpPr/>
          <p:nvPr>
            <p:custDataLst>
              <p:tags r:id="rId47"/>
            </p:custDataLst>
          </p:nvPr>
        </p:nvSpPr>
        <p:spPr>
          <a:xfrm rot="16200000">
            <a:off x="7225595" y="2169028"/>
            <a:ext cx="165100" cy="165100"/>
          </a:xfrm>
          <a:prstGeom prst="flowChartMerge">
            <a:avLst/>
          </a:prstGeom>
          <a:solidFill>
            <a:srgbClr val="9BBB59"/>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TLSHAPE_M_04072b436b4048c09d492665495c5db4_Title"/>
          <p:cNvSpPr txBox="1"/>
          <p:nvPr>
            <p:custDataLst>
              <p:tags r:id="rId48"/>
            </p:custDataLst>
          </p:nvPr>
        </p:nvSpPr>
        <p:spPr>
          <a:xfrm>
            <a:off x="7437907" y="2037066"/>
            <a:ext cx="811415" cy="338554"/>
          </a:xfrm>
          <a:prstGeom prst="rect">
            <a:avLst/>
          </a:prstGeom>
          <a:noFill/>
        </p:spPr>
        <p:txBody>
          <a:bodyPr vert="horz" wrap="square" lIns="0" tIns="0" rIns="0" bIns="0" rtlCol="0" anchor="ctr" anchorCtr="0">
            <a:spAutoFit/>
          </a:bodyPr>
          <a:lstStyle/>
          <a:p>
            <a:r>
              <a:rPr lang="en-US" sz="1100" spc="-6" dirty="0">
                <a:solidFill>
                  <a:schemeClr val="dk1"/>
                </a:solidFill>
                <a:latin typeface="Calibri" panose="020F0502020204030204" pitchFamily="34" charset="0"/>
              </a:rPr>
              <a:t>Präsentation</a:t>
            </a:r>
          </a:p>
          <a:p>
            <a:r>
              <a:rPr lang="en-US" sz="1100" spc="-6" dirty="0">
                <a:solidFill>
                  <a:schemeClr val="dk1"/>
                </a:solidFill>
              </a:rPr>
              <a:t>LG-</a:t>
            </a:r>
            <a:r>
              <a:rPr lang="en-US" sz="1100" spc="-6" dirty="0" err="1">
                <a:solidFill>
                  <a:schemeClr val="dk1"/>
                </a:solidFill>
              </a:rPr>
              <a:t>Sitzung</a:t>
            </a:r>
            <a:endParaRPr lang="en-US" sz="1100" spc="-6" dirty="0">
              <a:solidFill>
                <a:schemeClr val="dk1"/>
              </a:solidFill>
              <a:latin typeface="Calibri" panose="020F0502020204030204" pitchFamily="34" charset="0"/>
            </a:endParaRPr>
          </a:p>
        </p:txBody>
      </p:sp>
      <p:cxnSp>
        <p:nvCxnSpPr>
          <p:cNvPr id="118" name="OTLSHAPE_M_6ae31c99f6864aae840de110566ea63d_Connector1"/>
          <p:cNvCxnSpPr/>
          <p:nvPr>
            <p:custDataLst>
              <p:tags r:id="rId49"/>
            </p:custDataLst>
          </p:nvPr>
        </p:nvCxnSpPr>
        <p:spPr>
          <a:xfrm>
            <a:off x="3271333" y="4387024"/>
            <a:ext cx="12802" cy="562274"/>
          </a:xfrm>
          <a:prstGeom prst="line">
            <a:avLst/>
          </a:prstGeom>
          <a:ln w="9525" cap="flat" cmpd="sng" algn="ctr">
            <a:solidFill>
              <a:srgbClr val="9BBB59"/>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OTLSHAPE_M_6ae31c99f6864aae840de110566ea63d_Shape"/>
          <p:cNvSpPr/>
          <p:nvPr>
            <p:custDataLst>
              <p:tags r:id="rId50"/>
            </p:custDataLst>
          </p:nvPr>
        </p:nvSpPr>
        <p:spPr>
          <a:xfrm rot="21600000">
            <a:off x="3201587" y="4795507"/>
            <a:ext cx="165100" cy="165100"/>
          </a:xfrm>
          <a:prstGeom prst="flowChartMerge">
            <a:avLst/>
          </a:prstGeom>
          <a:solidFill>
            <a:srgbClr val="9BBB59"/>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TLSHAPE_M_04072b436b4048c09d492665495c5db4_Title"/>
          <p:cNvSpPr txBox="1"/>
          <p:nvPr>
            <p:custDataLst>
              <p:tags r:id="rId51"/>
            </p:custDataLst>
          </p:nvPr>
        </p:nvSpPr>
        <p:spPr>
          <a:xfrm>
            <a:off x="2321914" y="4989383"/>
            <a:ext cx="1921556" cy="507831"/>
          </a:xfrm>
          <a:prstGeom prst="rect">
            <a:avLst/>
          </a:prstGeom>
          <a:noFill/>
        </p:spPr>
        <p:txBody>
          <a:bodyPr vert="horz" wrap="square" lIns="0" tIns="0" rIns="0" bIns="0" rtlCol="0" anchor="ctr" anchorCtr="0">
            <a:spAutoFit/>
          </a:bodyPr>
          <a:lstStyle/>
          <a:p>
            <a:pPr algn="ctr"/>
            <a:r>
              <a:rPr lang="en-US" sz="1100" spc="-6" dirty="0" err="1">
                <a:solidFill>
                  <a:schemeClr val="dk1"/>
                </a:solidFill>
                <a:latin typeface="Calibri" panose="020F0502020204030204" pitchFamily="34" charset="0"/>
              </a:rPr>
              <a:t>Beitritt</a:t>
            </a:r>
            <a:endParaRPr lang="en-US" sz="1100" spc="-6" dirty="0">
              <a:solidFill>
                <a:schemeClr val="dk1"/>
              </a:solidFill>
              <a:latin typeface="Calibri" panose="020F0502020204030204" pitchFamily="34" charset="0"/>
            </a:endParaRPr>
          </a:p>
          <a:p>
            <a:pPr algn="ctr"/>
            <a:r>
              <a:rPr lang="en-US" sz="1100" spc="-6" dirty="0" err="1">
                <a:solidFill>
                  <a:schemeClr val="dk1"/>
                </a:solidFill>
              </a:rPr>
              <a:t>Implementierungspartnerschaft</a:t>
            </a:r>
            <a:r>
              <a:rPr lang="en-US" sz="1100" spc="-6" dirty="0">
                <a:solidFill>
                  <a:schemeClr val="dk1"/>
                </a:solidFill>
              </a:rPr>
              <a:t> </a:t>
            </a:r>
          </a:p>
          <a:p>
            <a:pPr algn="ctr"/>
            <a:r>
              <a:rPr lang="en-US" sz="1100" spc="-6" dirty="0" err="1">
                <a:solidFill>
                  <a:schemeClr val="dk1"/>
                </a:solidFill>
                <a:latin typeface="Calibri" panose="020F0502020204030204" pitchFamily="34" charset="0"/>
              </a:rPr>
              <a:t>Masterportal</a:t>
            </a:r>
            <a:endParaRPr lang="en-US" sz="1100" spc="-6" dirty="0">
              <a:solidFill>
                <a:schemeClr val="dk1"/>
              </a:solidFill>
              <a:latin typeface="Calibri" panose="020F0502020204030204" pitchFamily="34" charset="0"/>
            </a:endParaRPr>
          </a:p>
        </p:txBody>
      </p:sp>
      <p:cxnSp>
        <p:nvCxnSpPr>
          <p:cNvPr id="124" name="OTLSHAPE_M_04072b436b4048c09d492665495c5db4_Connector1"/>
          <p:cNvCxnSpPr/>
          <p:nvPr>
            <p:custDataLst>
              <p:tags r:id="rId52"/>
            </p:custDataLst>
          </p:nvPr>
        </p:nvCxnSpPr>
        <p:spPr>
          <a:xfrm>
            <a:off x="4928214" y="4379355"/>
            <a:ext cx="3355" cy="458842"/>
          </a:xfrm>
          <a:prstGeom prst="line">
            <a:avLst/>
          </a:prstGeom>
          <a:ln w="9525" cap="flat" cmpd="sng" algn="ctr">
            <a:solidFill>
              <a:srgbClr val="C85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TLSHAPE_M_6ae31c99f6864aae840de110566ea63d_Title"/>
          <p:cNvSpPr txBox="1"/>
          <p:nvPr>
            <p:custDataLst>
              <p:tags r:id="rId53"/>
            </p:custDataLst>
          </p:nvPr>
        </p:nvSpPr>
        <p:spPr>
          <a:xfrm>
            <a:off x="4319060" y="5001020"/>
            <a:ext cx="1218308" cy="338554"/>
          </a:xfrm>
          <a:prstGeom prst="rect">
            <a:avLst/>
          </a:prstGeom>
          <a:noFill/>
        </p:spPr>
        <p:txBody>
          <a:bodyPr vert="horz" wrap="square" lIns="0" tIns="0" rIns="0" bIns="0" rtlCol="0" anchor="ctr" anchorCtr="0">
            <a:spAutoFit/>
          </a:bodyPr>
          <a:lstStyle/>
          <a:p>
            <a:pPr algn="ctr"/>
            <a:r>
              <a:rPr lang="en-US" sz="1100" spc="-6" dirty="0">
                <a:solidFill>
                  <a:schemeClr val="dk1"/>
                </a:solidFill>
                <a:latin typeface="Calibri" panose="020F0502020204030204" pitchFamily="34" charset="0"/>
              </a:rPr>
              <a:t>Präsentation </a:t>
            </a:r>
          </a:p>
          <a:p>
            <a:pPr algn="ctr"/>
            <a:r>
              <a:rPr lang="en-US" sz="1100" spc="-6" dirty="0">
                <a:solidFill>
                  <a:schemeClr val="dk1"/>
                </a:solidFill>
              </a:rPr>
              <a:t>AP-Workshop</a:t>
            </a:r>
          </a:p>
        </p:txBody>
      </p:sp>
      <p:sp>
        <p:nvSpPr>
          <p:cNvPr id="126" name="OTLSHAPE_M_04072b436b4048c09d492665495c5db4_Shape"/>
          <p:cNvSpPr/>
          <p:nvPr>
            <p:custDataLst>
              <p:tags r:id="rId54"/>
            </p:custDataLst>
          </p:nvPr>
        </p:nvSpPr>
        <p:spPr>
          <a:xfrm>
            <a:off x="4845664" y="4809622"/>
            <a:ext cx="165100" cy="165100"/>
          </a:xfrm>
          <a:prstGeom prst="flowChartMerge">
            <a:avLst/>
          </a:prstGeom>
          <a:solidFill>
            <a:srgbClr val="C0504D"/>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feld 128"/>
          <p:cNvSpPr txBox="1"/>
          <p:nvPr/>
        </p:nvSpPr>
        <p:spPr>
          <a:xfrm>
            <a:off x="822995" y="5938708"/>
            <a:ext cx="7310294" cy="430887"/>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Weitere Präsentationen der Entwicklungsstände und Analysen auf AK Sitzungen und in regelmäßigen Jour fixe Veranstaltungen</a:t>
            </a:r>
          </a:p>
        </p:txBody>
      </p:sp>
      <p:sp>
        <p:nvSpPr>
          <p:cNvPr id="62" name="Titel 2"/>
          <p:cNvSpPr txBox="1">
            <a:spLocks/>
          </p:cNvSpPr>
          <p:nvPr/>
        </p:nvSpPr>
        <p:spPr>
          <a:xfrm>
            <a:off x="499692" y="391199"/>
            <a:ext cx="5122800" cy="751316"/>
          </a:xfrm>
          <a:prstGeom prst="rect">
            <a:avLst/>
          </a:prstGeom>
        </p:spPr>
        <p:txBody>
          <a:bodyPr lIns="0" tIns="0" rIns="0" bIns="0" anchor="t">
            <a:noAutofit/>
          </a:bodyPr>
          <a:lstStyle>
            <a:lvl1pPr algn="l" rtl="0" eaLnBrk="1" fontAlgn="base" hangingPunct="1">
              <a:lnSpc>
                <a:spcPts val="3300"/>
              </a:lnSpc>
              <a:spcBef>
                <a:spcPct val="0"/>
              </a:spcBef>
              <a:spcAft>
                <a:spcPct val="0"/>
              </a:spcAft>
              <a:defRPr sz="2800" kern="1200" baseline="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nSpc>
                <a:spcPct val="100000"/>
              </a:lnSpc>
            </a:pPr>
            <a:r>
              <a:rPr lang="de-DE" dirty="0"/>
              <a:t>Geoportal Neuentwicklung</a:t>
            </a:r>
            <a:br>
              <a:rPr lang="de-DE" dirty="0"/>
            </a:br>
            <a:r>
              <a:rPr lang="de-DE" sz="2000" dirty="0"/>
              <a:t>zeitlicher Ablauf 2018-2019</a:t>
            </a:r>
          </a:p>
        </p:txBody>
      </p:sp>
      <p:cxnSp>
        <p:nvCxnSpPr>
          <p:cNvPr id="64" name="OTLSHAPE_M_04072b436b4048c09d492665495c5db4_Connector1"/>
          <p:cNvCxnSpPr/>
          <p:nvPr>
            <p:custDataLst>
              <p:tags r:id="rId55"/>
            </p:custDataLst>
          </p:nvPr>
        </p:nvCxnSpPr>
        <p:spPr>
          <a:xfrm>
            <a:off x="4123806" y="2049977"/>
            <a:ext cx="5493" cy="1926331"/>
          </a:xfrm>
          <a:prstGeom prst="line">
            <a:avLst/>
          </a:prstGeom>
          <a:ln w="9525" cap="flat" cmpd="sng" algn="ctr">
            <a:solidFill>
              <a:srgbClr val="C85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OTLSHAPE_M_6ae31c99f6864aae840de110566ea63d_Title"/>
          <p:cNvSpPr txBox="1"/>
          <p:nvPr>
            <p:custDataLst>
              <p:tags r:id="rId56"/>
            </p:custDataLst>
          </p:nvPr>
        </p:nvSpPr>
        <p:spPr>
          <a:xfrm>
            <a:off x="4371639" y="2043345"/>
            <a:ext cx="1218308" cy="169277"/>
          </a:xfrm>
          <a:prstGeom prst="rect">
            <a:avLst/>
          </a:prstGeom>
          <a:noFill/>
        </p:spPr>
        <p:txBody>
          <a:bodyPr vert="horz" wrap="square" lIns="0" tIns="0" rIns="0" bIns="0" rtlCol="0" anchor="ctr" anchorCtr="0">
            <a:spAutoFit/>
          </a:bodyPr>
          <a:lstStyle/>
          <a:p>
            <a:r>
              <a:rPr lang="en-US" sz="1100" spc="-6" dirty="0">
                <a:solidFill>
                  <a:schemeClr val="dk1"/>
                </a:solidFill>
                <a:latin typeface="Calibri" panose="020F0502020204030204" pitchFamily="34" charset="0"/>
              </a:rPr>
              <a:t>Geoportal-Workshop</a:t>
            </a:r>
          </a:p>
        </p:txBody>
      </p:sp>
      <p:sp>
        <p:nvSpPr>
          <p:cNvPr id="66" name="OTLSHAPE_M_04072b436b4048c09d492665495c5db4_Shape"/>
          <p:cNvSpPr/>
          <p:nvPr>
            <p:custDataLst>
              <p:tags r:id="rId57"/>
            </p:custDataLst>
          </p:nvPr>
        </p:nvSpPr>
        <p:spPr>
          <a:xfrm rot="16200000">
            <a:off x="4167118" y="2045907"/>
            <a:ext cx="165100" cy="165100"/>
          </a:xfrm>
          <a:prstGeom prst="flowChartMerge">
            <a:avLst/>
          </a:prstGeom>
          <a:solidFill>
            <a:srgbClr val="C0504D"/>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TLSHAPE_M_6fcd8c49a18c4c5daf2b65fe5a4fd0c5_Title"/>
          <p:cNvSpPr txBox="1"/>
          <p:nvPr>
            <p:custDataLst>
              <p:tags r:id="rId58"/>
            </p:custDataLst>
          </p:nvPr>
        </p:nvSpPr>
        <p:spPr>
          <a:xfrm>
            <a:off x="3717324" y="3288773"/>
            <a:ext cx="1453053" cy="338554"/>
          </a:xfrm>
          <a:prstGeom prst="rect">
            <a:avLst/>
          </a:prstGeom>
          <a:noFill/>
        </p:spPr>
        <p:txBody>
          <a:bodyPr vert="horz" wrap="square" lIns="0" tIns="0" rIns="0" bIns="0" rtlCol="0" anchor="ctr" anchorCtr="0">
            <a:spAutoFit/>
          </a:bodyPr>
          <a:lstStyle/>
          <a:p>
            <a:pPr algn="ctr"/>
            <a:r>
              <a:rPr lang="en-US" sz="1100" b="1" spc="-6" dirty="0">
                <a:solidFill>
                  <a:schemeClr val="dk1"/>
                </a:solidFill>
                <a:latin typeface="Calibri" panose="020F0502020204030204" pitchFamily="34" charset="0"/>
              </a:rPr>
              <a:t>Online </a:t>
            </a:r>
          </a:p>
          <a:p>
            <a:pPr algn="ctr"/>
            <a:r>
              <a:rPr lang="en-US" sz="1100" b="1" spc="-6" dirty="0" err="1">
                <a:solidFill>
                  <a:schemeClr val="dk1"/>
                </a:solidFill>
              </a:rPr>
              <a:t>Befragung</a:t>
            </a:r>
            <a:endParaRPr lang="en-US" sz="1100" b="1" spc="-6" dirty="0">
              <a:solidFill>
                <a:schemeClr val="dk1"/>
              </a:solidFill>
              <a:latin typeface="Calibri" panose="020F0502020204030204" pitchFamily="34" charset="0"/>
            </a:endParaRPr>
          </a:p>
        </p:txBody>
      </p:sp>
    </p:spTree>
    <p:extLst>
      <p:ext uri="{BB962C8B-B14F-4D97-AF65-F5344CB8AC3E}">
        <p14:creationId xmlns:p14="http://schemas.microsoft.com/office/powerpoint/2010/main" val="326187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0" y="2353182"/>
            <a:ext cx="9144000" cy="4504818"/>
          </a:xfrm>
          <a:prstGeom prst="rect">
            <a:avLst/>
          </a:prstGeom>
        </p:spPr>
      </p:pic>
      <p:pic>
        <p:nvPicPr>
          <p:cNvPr id="22" name="Grafik 21"/>
          <p:cNvPicPr>
            <a:picLocks noChangeAspect="1"/>
          </p:cNvPicPr>
          <p:nvPr/>
        </p:nvPicPr>
        <p:blipFill>
          <a:blip r:embed="rId4"/>
          <a:stretch>
            <a:fillRect/>
          </a:stretch>
        </p:blipFill>
        <p:spPr>
          <a:xfrm>
            <a:off x="4718266" y="3514527"/>
            <a:ext cx="4070977" cy="2717369"/>
          </a:xfrm>
          <a:prstGeom prst="rect">
            <a:avLst/>
          </a:prstGeom>
          <a:ln>
            <a:noFill/>
          </a:ln>
          <a:effectLst>
            <a:outerShdw blurRad="292100" dist="139700" dir="2700000" algn="tl" rotWithShape="0">
              <a:srgbClr val="333333">
                <a:alpha val="65000"/>
              </a:srgbClr>
            </a:outerShdw>
          </a:effectLst>
        </p:spPr>
      </p:pic>
      <p:sp>
        <p:nvSpPr>
          <p:cNvPr id="3" name="Titel 2"/>
          <p:cNvSpPr>
            <a:spLocks noGrp="1"/>
          </p:cNvSpPr>
          <p:nvPr>
            <p:ph type="title"/>
          </p:nvPr>
        </p:nvSpPr>
        <p:spPr>
          <a:xfrm>
            <a:off x="3237394" y="965027"/>
            <a:ext cx="2166629" cy="589239"/>
          </a:xfrm>
        </p:spPr>
        <p:txBody>
          <a:bodyPr/>
          <a:lstStyle/>
          <a:p>
            <a:r>
              <a:rPr lang="de-DE" dirty="0"/>
              <a:t>Geoportal.de</a:t>
            </a:r>
          </a:p>
        </p:txBody>
      </p:sp>
      <p:sp>
        <p:nvSpPr>
          <p:cNvPr id="4" name="Titel 2"/>
          <p:cNvSpPr txBox="1">
            <a:spLocks/>
          </p:cNvSpPr>
          <p:nvPr/>
        </p:nvSpPr>
        <p:spPr>
          <a:xfrm>
            <a:off x="5305557" y="2045339"/>
            <a:ext cx="2896393" cy="535210"/>
          </a:xfrm>
          <a:prstGeom prst="rect">
            <a:avLst/>
          </a:prstGeom>
        </p:spPr>
        <p:txBody>
          <a:bodyPr lIns="0" tIns="0" rIns="0" bIns="0" anchor="t">
            <a:normAutofit/>
          </a:bodyPr>
          <a:lstStyle>
            <a:lvl1pPr algn="l" rtl="0" eaLnBrk="1" fontAlgn="base" hangingPunct="1">
              <a:lnSpc>
                <a:spcPts val="3300"/>
              </a:lnSpc>
              <a:spcBef>
                <a:spcPct val="0"/>
              </a:spcBef>
              <a:spcAft>
                <a:spcPct val="0"/>
              </a:spcAft>
              <a:defRPr sz="2800" kern="1200" baseline="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de-DE" sz="2000" dirty="0"/>
              <a:t>   Geodatenansicht</a:t>
            </a:r>
          </a:p>
        </p:txBody>
      </p:sp>
      <p:sp>
        <p:nvSpPr>
          <p:cNvPr id="5" name="Titel 2"/>
          <p:cNvSpPr txBox="1">
            <a:spLocks/>
          </p:cNvSpPr>
          <p:nvPr/>
        </p:nvSpPr>
        <p:spPr>
          <a:xfrm>
            <a:off x="341001" y="2045339"/>
            <a:ext cx="2896393" cy="985926"/>
          </a:xfrm>
          <a:prstGeom prst="rect">
            <a:avLst/>
          </a:prstGeom>
        </p:spPr>
        <p:txBody>
          <a:bodyPr lIns="0" tIns="0" rIns="0" bIns="0" anchor="t">
            <a:normAutofit/>
          </a:bodyPr>
          <a:lstStyle>
            <a:lvl1pPr algn="l" rtl="0" eaLnBrk="1" fontAlgn="base" hangingPunct="1">
              <a:lnSpc>
                <a:spcPts val="3300"/>
              </a:lnSpc>
              <a:spcBef>
                <a:spcPct val="0"/>
              </a:spcBef>
              <a:spcAft>
                <a:spcPct val="0"/>
              </a:spcAft>
              <a:defRPr sz="2800" kern="1200" baseline="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de-DE" sz="2000" dirty="0"/>
              <a:t>Informationsseite</a:t>
            </a:r>
          </a:p>
          <a:p>
            <a:pPr algn="ctr"/>
            <a:endParaRPr lang="de-DE" sz="2000" dirty="0"/>
          </a:p>
        </p:txBody>
      </p:sp>
      <p:cxnSp>
        <p:nvCxnSpPr>
          <p:cNvPr id="6" name="Gerade Verbindung mit Pfeil 5"/>
          <p:cNvCxnSpPr/>
          <p:nvPr/>
        </p:nvCxnSpPr>
        <p:spPr>
          <a:xfrm flipH="1">
            <a:off x="1734116" y="2635020"/>
            <a:ext cx="1" cy="6060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6758365" y="2642277"/>
            <a:ext cx="1" cy="6060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112" y="3476348"/>
            <a:ext cx="3588168" cy="2733065"/>
          </a:xfrm>
          <a:prstGeom prst="rect">
            <a:avLst/>
          </a:prstGeom>
          <a:ln>
            <a:noFill/>
          </a:ln>
          <a:effectLst>
            <a:outerShdw blurRad="292100" dist="139700" dir="2700000" algn="tl" rotWithShape="0">
              <a:srgbClr val="333333">
                <a:alpha val="65000"/>
              </a:srgbClr>
            </a:outerShdw>
          </a:effectLst>
        </p:spPr>
      </p:pic>
      <p:cxnSp>
        <p:nvCxnSpPr>
          <p:cNvPr id="13" name="Gerade Verbindung mit Pfeil 12"/>
          <p:cNvCxnSpPr>
            <a:stCxn id="3" idx="2"/>
          </p:cNvCxnSpPr>
          <p:nvPr/>
        </p:nvCxnSpPr>
        <p:spPr>
          <a:xfrm flipH="1">
            <a:off x="4320708" y="1554266"/>
            <a:ext cx="1" cy="1088011"/>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1734116" y="2635020"/>
            <a:ext cx="5019638"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738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67145" y="4260273"/>
            <a:ext cx="8776855" cy="259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normAutofit/>
          </a:bodyPr>
          <a:lstStyle/>
          <a:p>
            <a:r>
              <a:rPr lang="de-DE" dirty="0"/>
              <a:t>Weiteres Vorgehen</a:t>
            </a:r>
            <a:br>
              <a:rPr lang="de-DE" dirty="0"/>
            </a:br>
            <a:endParaRPr lang="de-DE" i="1" dirty="0"/>
          </a:p>
        </p:txBody>
      </p:sp>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DE" sz="1800" dirty="0"/>
              <a:t>Agiler Entwicklungsansatz</a:t>
            </a:r>
          </a:p>
          <a:p>
            <a:pPr marL="285750" indent="-285750">
              <a:buFont typeface="Arial" panose="020B0604020202020204" pitchFamily="34" charset="0"/>
              <a:buChar char="•"/>
            </a:pPr>
            <a:r>
              <a:rPr lang="de-DE" sz="1800" dirty="0"/>
              <a:t>Anforderungsbasierte Weiterentwicklung</a:t>
            </a:r>
          </a:p>
          <a:p>
            <a:pPr marL="285750" indent="-285750">
              <a:buFont typeface="Arial" panose="020B0604020202020204" pitchFamily="34" charset="0"/>
              <a:buChar char="•"/>
            </a:pPr>
            <a:r>
              <a:rPr lang="de-DE" sz="1800" dirty="0"/>
              <a:t>Inkrementelles Vorgehen</a:t>
            </a:r>
          </a:p>
          <a:p>
            <a:pPr marL="285750" indent="-285750">
              <a:buFont typeface="Arial" panose="020B0604020202020204" pitchFamily="34" charset="0"/>
              <a:buChar char="•"/>
            </a:pPr>
            <a:r>
              <a:rPr lang="de-DE" sz="1800" dirty="0"/>
              <a:t>externe Entwicklungsleistung</a:t>
            </a:r>
          </a:p>
          <a:p>
            <a:pPr marL="285750" indent="-285750">
              <a:buFont typeface="Arial" panose="020B0604020202020204" pitchFamily="34" charset="0"/>
              <a:buChar char="•"/>
            </a:pPr>
            <a:r>
              <a:rPr lang="de-DE" sz="1800" dirty="0"/>
              <a:t>3 monatiger Release-Zyklus</a:t>
            </a:r>
          </a:p>
          <a:p>
            <a:r>
              <a:rPr lang="de-DE" dirty="0"/>
              <a:t>	</a:t>
            </a:r>
          </a:p>
        </p:txBody>
      </p:sp>
      <p:pic>
        <p:nvPicPr>
          <p:cNvPr id="6" name="Grafik 5"/>
          <p:cNvPicPr>
            <a:picLocks noChangeAspect="1"/>
          </p:cNvPicPr>
          <p:nvPr/>
        </p:nvPicPr>
        <p:blipFill>
          <a:blip r:embed="rId3"/>
          <a:stretch>
            <a:fillRect/>
          </a:stretch>
        </p:blipFill>
        <p:spPr>
          <a:xfrm>
            <a:off x="4256429" y="2285007"/>
            <a:ext cx="4644571" cy="4572993"/>
          </a:xfrm>
          <a:prstGeom prst="rect">
            <a:avLst/>
          </a:prstGeom>
        </p:spPr>
      </p:pic>
    </p:spTree>
    <p:extLst>
      <p:ext uri="{BB962C8B-B14F-4D97-AF65-F5344CB8AC3E}">
        <p14:creationId xmlns:p14="http://schemas.microsoft.com/office/powerpoint/2010/main" val="202512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01600"/>
            <a:ext cx="9144000"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58523" y="2566678"/>
            <a:ext cx="6154058" cy="1323439"/>
          </a:xfrm>
          <a:prstGeom prst="rect">
            <a:avLst/>
          </a:prstGeom>
          <a:noFill/>
        </p:spPr>
        <p:txBody>
          <a:bodyPr wrap="square" rtlCol="0">
            <a:spAutoFit/>
          </a:bodyPr>
          <a:lstStyle/>
          <a:p>
            <a:pPr algn="ctr"/>
            <a:r>
              <a:rPr lang="de-DE" sz="8000" dirty="0" smtClean="0">
                <a:latin typeface="Arial" panose="020B0604020202020204" pitchFamily="34" charset="0"/>
                <a:cs typeface="Arial" panose="020B0604020202020204" pitchFamily="34" charset="0"/>
              </a:rPr>
              <a:t>Fragen</a:t>
            </a:r>
            <a:endParaRPr lang="de-DE" dirty="0" smtClean="0">
              <a:latin typeface="Arial" panose="020B0604020202020204" pitchFamily="34" charset="0"/>
              <a:cs typeface="Arial" panose="020B0604020202020204" pitchFamily="34" charset="0"/>
            </a:endParaRPr>
          </a:p>
        </p:txBody>
      </p:sp>
      <p:pic>
        <p:nvPicPr>
          <p:cNvPr id="12" name="Grafik 11"/>
          <p:cNvPicPr>
            <a:picLocks noChangeAspect="1"/>
          </p:cNvPicPr>
          <p:nvPr/>
        </p:nvPicPr>
        <p:blipFill>
          <a:blip r:embed="rId2"/>
          <a:stretch>
            <a:fillRect/>
          </a:stretch>
        </p:blipFill>
        <p:spPr>
          <a:xfrm>
            <a:off x="5338990" y="2566678"/>
            <a:ext cx="1947182" cy="1514475"/>
          </a:xfrm>
          <a:prstGeom prst="rect">
            <a:avLst/>
          </a:prstGeom>
        </p:spPr>
      </p:pic>
    </p:spTree>
    <p:extLst>
      <p:ext uri="{BB962C8B-B14F-4D97-AF65-F5344CB8AC3E}">
        <p14:creationId xmlns:p14="http://schemas.microsoft.com/office/powerpoint/2010/main" val="44128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1"/>
          <p:cNvSpPr>
            <a:spLocks noGrp="1"/>
          </p:cNvSpPr>
          <p:nvPr>
            <p:ph idx="1"/>
          </p:nvPr>
        </p:nvSpPr>
        <p:spPr>
          <a:xfrm>
            <a:off x="503238" y="1638300"/>
            <a:ext cx="8154987" cy="4237038"/>
          </a:xfrm>
        </p:spPr>
        <p:txBody>
          <a:bodyPr/>
          <a:lstStyle/>
          <a:p>
            <a:pPr eaLnBrk="1" hangingPunct="1">
              <a:lnSpc>
                <a:spcPct val="150000"/>
              </a:lnSpc>
            </a:pPr>
            <a:endParaRPr lang="de-DE" b="1" dirty="0"/>
          </a:p>
          <a:p>
            <a:pPr eaLnBrk="1" hangingPunct="1">
              <a:lnSpc>
                <a:spcPct val="150000"/>
              </a:lnSpc>
            </a:pPr>
            <a:r>
              <a:rPr lang="de-DE" dirty="0"/>
              <a:t>Kontakt</a:t>
            </a:r>
          </a:p>
          <a:p>
            <a:pPr eaLnBrk="1" hangingPunct="1">
              <a:lnSpc>
                <a:spcPts val="600"/>
              </a:lnSpc>
            </a:pPr>
            <a:r>
              <a:rPr lang="de-DE" sz="1200" dirty="0"/>
              <a:t>Bundesamt für Kartographie und Geodäsie</a:t>
            </a:r>
          </a:p>
          <a:p>
            <a:pPr eaLnBrk="1" hangingPunct="1">
              <a:lnSpc>
                <a:spcPts val="600"/>
              </a:lnSpc>
            </a:pPr>
            <a:r>
              <a:rPr lang="de-DE" sz="1200" dirty="0"/>
              <a:t>Referat Geodateninfrastrukturleistungen</a:t>
            </a:r>
          </a:p>
          <a:p>
            <a:pPr eaLnBrk="1" hangingPunct="1">
              <a:lnSpc>
                <a:spcPts val="600"/>
              </a:lnSpc>
            </a:pPr>
            <a:r>
              <a:rPr lang="de-DE" sz="1200" dirty="0"/>
              <a:t>Richard-</a:t>
            </a:r>
            <a:r>
              <a:rPr lang="de-DE" sz="1200" dirty="0" err="1"/>
              <a:t>Strauss</a:t>
            </a:r>
            <a:r>
              <a:rPr lang="de-DE" sz="1200" dirty="0"/>
              <a:t>-Allee 11</a:t>
            </a:r>
          </a:p>
          <a:p>
            <a:pPr eaLnBrk="1" hangingPunct="1">
              <a:lnSpc>
                <a:spcPts val="600"/>
              </a:lnSpc>
            </a:pPr>
            <a:r>
              <a:rPr lang="de-DE" sz="1200" dirty="0"/>
              <a:t>60598 Frankfurt</a:t>
            </a:r>
          </a:p>
          <a:p>
            <a:pPr eaLnBrk="1" hangingPunct="1">
              <a:lnSpc>
                <a:spcPts val="600"/>
              </a:lnSpc>
            </a:pPr>
            <a:endParaRPr lang="de-DE" sz="1200" dirty="0"/>
          </a:p>
          <a:p>
            <a:pPr eaLnBrk="1" hangingPunct="1">
              <a:lnSpc>
                <a:spcPts val="600"/>
              </a:lnSpc>
            </a:pPr>
            <a:endParaRPr lang="de-DE" sz="1200" dirty="0"/>
          </a:p>
          <a:p>
            <a:pPr eaLnBrk="1" hangingPunct="1">
              <a:lnSpc>
                <a:spcPts val="600"/>
              </a:lnSpc>
            </a:pPr>
            <a:endParaRPr lang="de-DE" sz="1200" dirty="0"/>
          </a:p>
          <a:p>
            <a:pPr eaLnBrk="1" hangingPunct="1">
              <a:lnSpc>
                <a:spcPts val="600"/>
              </a:lnSpc>
            </a:pPr>
            <a:endParaRPr lang="de-DE" sz="1200" dirty="0"/>
          </a:p>
          <a:p>
            <a:pPr eaLnBrk="1" hangingPunct="1">
              <a:lnSpc>
                <a:spcPts val="600"/>
              </a:lnSpc>
            </a:pPr>
            <a:endParaRPr lang="de-DE" sz="1200" dirty="0"/>
          </a:p>
          <a:p>
            <a:pPr>
              <a:lnSpc>
                <a:spcPts val="600"/>
              </a:lnSpc>
            </a:pPr>
            <a:r>
              <a:rPr lang="de-DE" sz="1200" dirty="0"/>
              <a:t>Mouad </a:t>
            </a:r>
            <a:r>
              <a:rPr lang="de-DE" sz="1200" dirty="0" err="1"/>
              <a:t>Ait</a:t>
            </a:r>
            <a:r>
              <a:rPr lang="de-DE" sz="1200" dirty="0"/>
              <a:t> Aissa</a:t>
            </a:r>
          </a:p>
          <a:p>
            <a:pPr>
              <a:lnSpc>
                <a:spcPts val="600"/>
              </a:lnSpc>
            </a:pPr>
            <a:r>
              <a:rPr lang="de-DE" sz="1200" dirty="0">
                <a:hlinkClick r:id="rId3"/>
              </a:rPr>
              <a:t>Mouad.Ait-Aissa@bkg.bund.de</a:t>
            </a:r>
            <a:endParaRPr lang="de-DE" sz="1200" dirty="0"/>
          </a:p>
          <a:p>
            <a:pPr>
              <a:lnSpc>
                <a:spcPts val="600"/>
              </a:lnSpc>
            </a:pPr>
            <a:r>
              <a:rPr lang="de-DE" sz="1200" dirty="0"/>
              <a:t>www.bkg.bund.de</a:t>
            </a:r>
          </a:p>
          <a:p>
            <a:pPr>
              <a:lnSpc>
                <a:spcPts val="600"/>
              </a:lnSpc>
            </a:pPr>
            <a:r>
              <a:rPr lang="de-DE" sz="1200" dirty="0"/>
              <a:t>Tel. +49 (0) 69 6333-275</a:t>
            </a:r>
            <a:endParaRPr lang="en-US" sz="1200" dirty="0"/>
          </a:p>
          <a:p>
            <a:pPr eaLnBrk="1" hangingPunct="1">
              <a:lnSpc>
                <a:spcPts val="600"/>
              </a:lnSpc>
            </a:pPr>
            <a:endParaRPr lang="en-US" sz="1200" dirty="0"/>
          </a:p>
          <a:p>
            <a:pPr eaLnBrk="1" hangingPunct="1"/>
            <a:endParaRPr lang="de-DE" dirty="0"/>
          </a:p>
        </p:txBody>
      </p:sp>
      <p:sp>
        <p:nvSpPr>
          <p:cNvPr id="9219" name="Titel 2"/>
          <p:cNvSpPr>
            <a:spLocks noGrp="1"/>
          </p:cNvSpPr>
          <p:nvPr>
            <p:ph type="title"/>
          </p:nvPr>
        </p:nvSpPr>
        <p:spPr>
          <a:xfrm>
            <a:off x="503238" y="482600"/>
            <a:ext cx="5122862" cy="925513"/>
          </a:xfrm>
        </p:spPr>
        <p:txBody>
          <a:bodyPr/>
          <a:lstStyle/>
          <a:p>
            <a:pPr eaLnBrk="1" hangingPunct="1"/>
            <a:r>
              <a:rPr lang="de-DE" dirty="0"/>
              <a:t>Vielen Dank für Ihre</a:t>
            </a:r>
            <a:br>
              <a:rPr lang="de-DE" dirty="0"/>
            </a:br>
            <a:r>
              <a:rPr lang="de-DE" dirty="0"/>
              <a:t>Aufmerksamkeit!</a:t>
            </a:r>
          </a:p>
        </p:txBody>
      </p:sp>
    </p:spTree>
    <p:extLst>
      <p:ext uri="{BB962C8B-B14F-4D97-AF65-F5344CB8AC3E}">
        <p14:creationId xmlns:p14="http://schemas.microsoft.com/office/powerpoint/2010/main" val="193538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67145" y="4260273"/>
            <a:ext cx="8776855" cy="259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haltsplatzhalter 1"/>
          <p:cNvSpPr>
            <a:spLocks noGrp="1"/>
          </p:cNvSpPr>
          <p:nvPr>
            <p:ph idx="1"/>
          </p:nvPr>
        </p:nvSpPr>
        <p:spPr/>
        <p:txBody>
          <a:bodyPr/>
          <a:lstStyle/>
          <a:p>
            <a:pPr marL="342900" indent="-342900">
              <a:buFont typeface="Arial" panose="020B0604020202020204" pitchFamily="34" charset="0"/>
              <a:buChar char="•"/>
            </a:pPr>
            <a:r>
              <a:rPr lang="de-DE" dirty="0" err="1" smtClean="0"/>
              <a:t>Drupal</a:t>
            </a:r>
            <a:r>
              <a:rPr lang="de-DE" dirty="0" smtClean="0"/>
              <a:t> 8 wird als CMS eingesetzt</a:t>
            </a:r>
            <a:endParaRPr lang="de-DE" dirty="0"/>
          </a:p>
          <a:p>
            <a:pPr marL="342900" indent="-342900">
              <a:buFont typeface="Arial" panose="020B0604020202020204" pitchFamily="34" charset="0"/>
              <a:buChar char="•"/>
            </a:pPr>
            <a:r>
              <a:rPr lang="de-DE" dirty="0"/>
              <a:t>Enge Zusammenarbeit mit </a:t>
            </a:r>
            <a:r>
              <a:rPr lang="de-DE" dirty="0" err="1"/>
              <a:t>Kst</a:t>
            </a:r>
            <a:r>
              <a:rPr lang="de-DE" dirty="0"/>
              <a:t>. GDI-DE</a:t>
            </a:r>
          </a:p>
          <a:p>
            <a:pPr marL="342900" indent="-342900">
              <a:buFont typeface="Arial" panose="020B0604020202020204" pitchFamily="34" charset="0"/>
              <a:buChar char="•"/>
            </a:pPr>
            <a:r>
              <a:rPr lang="de-DE" dirty="0"/>
              <a:t>Professionelle Überarbeitung des Design</a:t>
            </a:r>
          </a:p>
          <a:p>
            <a:pPr marL="800100" lvl="1" indent="-342900">
              <a:buFont typeface="Arial" panose="020B0604020202020204" pitchFamily="34" charset="0"/>
              <a:buChar char="•"/>
            </a:pPr>
            <a:r>
              <a:rPr lang="de-DE" dirty="0"/>
              <a:t>insbesondere auch Zusammenspiel Infoseite und Geodatenansicht </a:t>
            </a:r>
          </a:p>
          <a:p>
            <a:pPr marL="342900" indent="-342900">
              <a:buFont typeface="Arial" panose="020B0604020202020204" pitchFamily="34" charset="0"/>
              <a:buChar char="•"/>
            </a:pPr>
            <a:r>
              <a:rPr lang="de-DE" dirty="0" smtClean="0"/>
              <a:t>Anpassung der Navigation</a:t>
            </a:r>
            <a:endParaRPr lang="de-DE" dirty="0"/>
          </a:p>
          <a:p>
            <a:pPr marL="342900" indent="-342900">
              <a:buFont typeface="Arial" panose="020B0604020202020204" pitchFamily="34" charset="0"/>
              <a:buChar char="•"/>
            </a:pPr>
            <a:r>
              <a:rPr lang="de-DE" dirty="0" smtClean="0"/>
              <a:t>Direkte Verknüpfung mit</a:t>
            </a:r>
          </a:p>
          <a:p>
            <a:r>
              <a:rPr lang="de-DE" dirty="0" smtClean="0"/>
              <a:t>    Geodatenansicht</a:t>
            </a:r>
            <a:endParaRPr lang="de-DE" dirty="0"/>
          </a:p>
          <a:p>
            <a:endParaRPr lang="de-DE" dirty="0"/>
          </a:p>
          <a:p>
            <a:endParaRPr lang="de-DE" dirty="0"/>
          </a:p>
          <a:p>
            <a:r>
              <a:rPr lang="de-DE" dirty="0"/>
              <a:t>                                  </a:t>
            </a:r>
            <a:endParaRPr lang="de-DE" sz="1600" i="1" dirty="0"/>
          </a:p>
        </p:txBody>
      </p:sp>
      <p:sp>
        <p:nvSpPr>
          <p:cNvPr id="3" name="Titel 2"/>
          <p:cNvSpPr>
            <a:spLocks noGrp="1"/>
          </p:cNvSpPr>
          <p:nvPr>
            <p:ph type="title"/>
          </p:nvPr>
        </p:nvSpPr>
        <p:spPr/>
        <p:txBody>
          <a:bodyPr>
            <a:normAutofit fontScale="90000"/>
          </a:bodyPr>
          <a:lstStyle/>
          <a:p>
            <a:r>
              <a:rPr lang="de-DE" dirty="0"/>
              <a:t>Geoportal Neuentwicklung</a:t>
            </a:r>
            <a:br>
              <a:rPr lang="de-DE" dirty="0"/>
            </a:br>
            <a:r>
              <a:rPr lang="de-DE" sz="2200" dirty="0"/>
              <a:t>GDI-DE Informationsseite</a:t>
            </a:r>
            <a:r>
              <a:rPr lang="de-DE" dirty="0"/>
              <a:t/>
            </a:r>
            <a:br>
              <a:rPr lang="de-DE" dirty="0"/>
            </a:br>
            <a:endParaRPr lang="de-DE" i="1"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464" y="3641363"/>
            <a:ext cx="3958391" cy="3015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646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Analyse </a:t>
            </a:r>
          </a:p>
        </p:txBody>
      </p:sp>
      <p:sp>
        <p:nvSpPr>
          <p:cNvPr id="2" name="Textfeld 1"/>
          <p:cNvSpPr txBox="1"/>
          <p:nvPr/>
        </p:nvSpPr>
        <p:spPr>
          <a:xfrm>
            <a:off x="504000" y="1566106"/>
            <a:ext cx="8059429" cy="369332"/>
          </a:xfrm>
          <a:prstGeom prst="rect">
            <a:avLst/>
          </a:prstGeom>
          <a:noFill/>
        </p:spPr>
        <p:txBody>
          <a:bodyPr wrap="square" rtlCol="0">
            <a:spAutoFit/>
          </a:bodyPr>
          <a:lstStyle/>
          <a:p>
            <a:pPr marL="285750" indent="-285750">
              <a:buClr>
                <a:schemeClr val="accent4"/>
              </a:buClr>
              <a:buFont typeface="Wingdings" panose="05000000000000000000" pitchFamily="2" charset="2"/>
              <a:buChar char="§"/>
            </a:pPr>
            <a:r>
              <a:rPr lang="de-DE" dirty="0">
                <a:latin typeface="Arial" panose="020B0604020202020204" pitchFamily="34" charset="0"/>
                <a:cs typeface="Arial" panose="020B0604020202020204" pitchFamily="34" charset="0"/>
              </a:rPr>
              <a:t>Erfassung des IST-Zustandes des Systems</a:t>
            </a:r>
          </a:p>
        </p:txBody>
      </p:sp>
      <p:sp>
        <p:nvSpPr>
          <p:cNvPr id="6" name="Rechteck 5"/>
          <p:cNvSpPr/>
          <p:nvPr/>
        </p:nvSpPr>
        <p:spPr>
          <a:xfrm>
            <a:off x="1052285" y="3708395"/>
            <a:ext cx="1204686" cy="26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Erhebung</a:t>
            </a:r>
          </a:p>
        </p:txBody>
      </p:sp>
      <p:sp>
        <p:nvSpPr>
          <p:cNvPr id="9" name="Rechteck 8"/>
          <p:cNvSpPr/>
          <p:nvPr/>
        </p:nvSpPr>
        <p:spPr>
          <a:xfrm>
            <a:off x="3599542" y="3708396"/>
            <a:ext cx="1676400" cy="26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Beschreibung</a:t>
            </a:r>
          </a:p>
        </p:txBody>
      </p:sp>
      <p:cxnSp>
        <p:nvCxnSpPr>
          <p:cNvPr id="11" name="Gerade Verbindung mit Pfeil 10"/>
          <p:cNvCxnSpPr>
            <a:stCxn id="6" idx="3"/>
            <a:endCxn id="9" idx="1"/>
          </p:cNvCxnSpPr>
          <p:nvPr/>
        </p:nvCxnSpPr>
        <p:spPr>
          <a:xfrm>
            <a:off x="2256971" y="3839024"/>
            <a:ext cx="13425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6589486" y="3708395"/>
            <a:ext cx="1088571" cy="26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Analyse</a:t>
            </a:r>
          </a:p>
        </p:txBody>
      </p:sp>
      <p:cxnSp>
        <p:nvCxnSpPr>
          <p:cNvPr id="13" name="Gerade Verbindung mit Pfeil 12"/>
          <p:cNvCxnSpPr>
            <a:stCxn id="9" idx="3"/>
            <a:endCxn id="12" idx="1"/>
          </p:cNvCxnSpPr>
          <p:nvPr/>
        </p:nvCxnSpPr>
        <p:spPr>
          <a:xfrm flipV="1">
            <a:off x="5275942" y="3839024"/>
            <a:ext cx="13135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6359070" y="4849669"/>
            <a:ext cx="1549401" cy="317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Soll-Konzept</a:t>
            </a:r>
          </a:p>
        </p:txBody>
      </p:sp>
      <p:cxnSp>
        <p:nvCxnSpPr>
          <p:cNvPr id="16" name="Gerade Verbindung mit Pfeil 15"/>
          <p:cNvCxnSpPr>
            <a:stCxn id="12" idx="2"/>
            <a:endCxn id="15" idx="0"/>
          </p:cNvCxnSpPr>
          <p:nvPr/>
        </p:nvCxnSpPr>
        <p:spPr>
          <a:xfrm flipH="1">
            <a:off x="7133771" y="3969653"/>
            <a:ext cx="1" cy="880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900790" y="4100281"/>
            <a:ext cx="1694543" cy="861774"/>
          </a:xfrm>
          <a:prstGeom prst="rect">
            <a:avLst/>
          </a:prstGeom>
          <a:noFill/>
        </p:spPr>
        <p:txBody>
          <a:bodyPr wrap="square" rtlCol="0">
            <a:spAutoFit/>
          </a:bodyPr>
          <a:lstStyle/>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Studium der Unterlagen</a:t>
            </a:r>
          </a:p>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Fragebogen</a:t>
            </a:r>
          </a:p>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Interview</a:t>
            </a:r>
          </a:p>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Code-Analyse</a:t>
            </a:r>
          </a:p>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Tickets</a:t>
            </a:r>
          </a:p>
        </p:txBody>
      </p:sp>
      <p:sp>
        <p:nvSpPr>
          <p:cNvPr id="32" name="Textfeld 31"/>
          <p:cNvSpPr txBox="1"/>
          <p:nvPr/>
        </p:nvSpPr>
        <p:spPr>
          <a:xfrm>
            <a:off x="3512455" y="4100281"/>
            <a:ext cx="1694543" cy="246221"/>
          </a:xfrm>
          <a:prstGeom prst="rect">
            <a:avLst/>
          </a:prstGeom>
          <a:noFill/>
        </p:spPr>
        <p:txBody>
          <a:bodyPr wrap="square" rtlCol="0">
            <a:spAutoFit/>
          </a:bodyPr>
          <a:lstStyle/>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UML-Diagramme </a:t>
            </a:r>
          </a:p>
        </p:txBody>
      </p:sp>
      <p:sp>
        <p:nvSpPr>
          <p:cNvPr id="33" name="Rechteck 32"/>
          <p:cNvSpPr/>
          <p:nvPr/>
        </p:nvSpPr>
        <p:spPr>
          <a:xfrm>
            <a:off x="2708280" y="3062064"/>
            <a:ext cx="3518354" cy="584775"/>
          </a:xfrm>
          <a:prstGeom prst="rect">
            <a:avLst/>
          </a:prstGeom>
          <a:noFill/>
        </p:spPr>
        <p:txBody>
          <a:bodyPr wrap="square" lIns="91440" tIns="45720" rIns="91440" bIns="45720">
            <a:spAutoFit/>
          </a:bodyPr>
          <a:lstStyle/>
          <a:p>
            <a:pPr algn="ctr"/>
            <a:r>
              <a:rPr lang="de-DE" b="0" cap="none" spc="0" dirty="0">
                <a:ln w="0"/>
                <a:solidFill>
                  <a:schemeClr val="accent1"/>
                </a:solidFill>
                <a:effectLst>
                  <a:outerShdw blurRad="38100" dist="25400" dir="5400000" algn="ctr" rotWithShape="0">
                    <a:srgbClr val="6E747A">
                      <a:alpha val="43000"/>
                    </a:srgbClr>
                  </a:outerShdw>
                </a:effectLst>
              </a:rPr>
              <a:t>Ist-Analyse</a:t>
            </a:r>
          </a:p>
          <a:p>
            <a:pPr algn="ctr"/>
            <a:r>
              <a:rPr lang="de-DE" sz="1400" dirty="0">
                <a:ln w="0"/>
                <a:solidFill>
                  <a:schemeClr val="accent1"/>
                </a:solidFill>
                <a:effectLst>
                  <a:outerShdw blurRad="38100" dist="25400" dir="5400000" algn="ctr" rotWithShape="0">
                    <a:srgbClr val="6E747A">
                      <a:alpha val="43000"/>
                    </a:srgbClr>
                  </a:outerShdw>
                </a:effectLst>
              </a:rPr>
              <a:t>Ist-Aufnahme und Ist-Analyse</a:t>
            </a:r>
            <a:endParaRPr lang="de-DE" sz="1400" b="0" cap="none" spc="0" dirty="0">
              <a:ln w="0"/>
              <a:solidFill>
                <a:schemeClr val="accent1"/>
              </a:solidFill>
              <a:effectLst>
                <a:outerShdw blurRad="38100" dist="25400" dir="5400000" algn="ctr" rotWithShape="0">
                  <a:srgbClr val="6E747A">
                    <a:alpha val="43000"/>
                  </a:srgbClr>
                </a:outerShdw>
              </a:effectLst>
            </a:endParaRPr>
          </a:p>
        </p:txBody>
      </p:sp>
      <p:sp>
        <p:nvSpPr>
          <p:cNvPr id="35" name="Textfeld 34"/>
          <p:cNvSpPr txBox="1"/>
          <p:nvPr/>
        </p:nvSpPr>
        <p:spPr>
          <a:xfrm>
            <a:off x="5907314" y="5227803"/>
            <a:ext cx="3541486" cy="553998"/>
          </a:xfrm>
          <a:prstGeom prst="rect">
            <a:avLst/>
          </a:prstGeom>
          <a:noFill/>
        </p:spPr>
        <p:txBody>
          <a:bodyPr wrap="square" rtlCol="0">
            <a:spAutoFit/>
          </a:bodyPr>
          <a:lstStyle/>
          <a:p>
            <a:pPr marL="171450" indent="-171450">
              <a:buFont typeface="Wingdings" panose="05000000000000000000" pitchFamily="2" charset="2"/>
              <a:buChar char="§"/>
            </a:pPr>
            <a:r>
              <a:rPr lang="de-DE" sz="1000" dirty="0" smtClean="0">
                <a:latin typeface="Arial" panose="020B0604020202020204" pitchFamily="34" charset="0"/>
                <a:cs typeface="Arial" panose="020B0604020202020204" pitchFamily="34" charset="0"/>
              </a:rPr>
              <a:t>Anforderungskatalog</a:t>
            </a:r>
            <a:endParaRPr lang="de-D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de-DE" sz="1000" dirty="0" smtClean="0">
                <a:latin typeface="Arial" panose="020B0604020202020204" pitchFamily="34" charset="0"/>
                <a:cs typeface="Arial" panose="020B0604020202020204" pitchFamily="34" charset="0"/>
              </a:rPr>
              <a:t>Technisches Konzept: </a:t>
            </a:r>
            <a:r>
              <a:rPr lang="de-DE" sz="1000" dirty="0">
                <a:latin typeface="Arial" panose="020B0604020202020204" pitchFamily="34" charset="0"/>
                <a:cs typeface="Arial" panose="020B0604020202020204" pitchFamily="34" charset="0"/>
              </a:rPr>
              <a:t>beschreibt die technische Umsetzung (Programmierung)</a:t>
            </a:r>
          </a:p>
        </p:txBody>
      </p:sp>
      <p:sp>
        <p:nvSpPr>
          <p:cNvPr id="36" name="Rechteck 35"/>
          <p:cNvSpPr/>
          <p:nvPr/>
        </p:nvSpPr>
        <p:spPr>
          <a:xfrm>
            <a:off x="331276" y="1881283"/>
            <a:ext cx="4022281" cy="1200329"/>
          </a:xfrm>
          <a:prstGeom prst="rect">
            <a:avLst/>
          </a:prstGeom>
        </p:spPr>
        <p:txBody>
          <a:bodyPr wrap="square">
            <a:spAutoFit/>
          </a:bodyPr>
          <a:lstStyle/>
          <a:p>
            <a:pPr marL="742950" lvl="1" indent="-285750">
              <a:buClr>
                <a:schemeClr val="accent2"/>
              </a:buClr>
              <a:buFont typeface="Wingdings" panose="05000000000000000000" pitchFamily="2" charset="2"/>
              <a:buChar char="§"/>
            </a:pPr>
            <a:r>
              <a:rPr lang="de-DE" dirty="0" err="1">
                <a:latin typeface="Arial" panose="020B0604020202020204" pitchFamily="34" charset="0"/>
                <a:cs typeface="Arial" panose="020B0604020202020204" pitchFamily="34" charset="0"/>
              </a:rPr>
              <a:t>Betriebsystem</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OpenSuse</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11.3</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GSB </a:t>
            </a:r>
            <a:r>
              <a:rPr lang="de-DE" dirty="0" smtClean="0">
                <a:latin typeface="Arial" panose="020B0604020202020204" pitchFamily="34" charset="0"/>
                <a:cs typeface="Arial" panose="020B0604020202020204" pitchFamily="34" charset="0"/>
              </a:rPr>
              <a:t>Version 4.1</a:t>
            </a:r>
            <a:endParaRPr lang="de-DE" dirty="0">
              <a:latin typeface="Arial" panose="020B0604020202020204" pitchFamily="34" charset="0"/>
              <a:cs typeface="Arial" panose="020B0604020202020204" pitchFamily="34" charset="0"/>
            </a:endParaRPr>
          </a:p>
          <a:p>
            <a:pPr marL="742950" lvl="1" indent="-285750">
              <a:buClr>
                <a:schemeClr val="accent2"/>
              </a:buClr>
              <a:buFont typeface="Wingdings" panose="05000000000000000000" pitchFamily="2" charset="2"/>
              <a:buChar char="§"/>
            </a:pPr>
            <a:r>
              <a:rPr lang="de-DE" dirty="0" err="1">
                <a:latin typeface="Arial" panose="020B0604020202020204" pitchFamily="34" charset="0"/>
                <a:cs typeface="Arial" panose="020B0604020202020204" pitchFamily="34" charset="0"/>
              </a:rPr>
              <a:t>Mappender</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Version 3.0</a:t>
            </a:r>
            <a:endParaRPr lang="de-DE" dirty="0">
              <a:solidFill>
                <a:srgbClr val="FF0000"/>
              </a:solidFill>
              <a:latin typeface="Arial" panose="020B0604020202020204" pitchFamily="34" charset="0"/>
              <a:cs typeface="Arial" panose="020B0604020202020204" pitchFamily="34" charset="0"/>
            </a:endParaRPr>
          </a:p>
          <a:p>
            <a:pPr marL="742950" lvl="1" indent="-285750">
              <a:buClr>
                <a:schemeClr val="accent2"/>
              </a:buClr>
              <a:buFont typeface="Wingdings" panose="05000000000000000000" pitchFamily="2" charset="2"/>
              <a:buChar char="§"/>
            </a:pPr>
            <a:r>
              <a:rPr lang="de-DE" dirty="0" err="1">
                <a:latin typeface="Arial" panose="020B0604020202020204" pitchFamily="34" charset="0"/>
                <a:cs typeface="Arial" panose="020B0604020202020204" pitchFamily="34" charset="0"/>
              </a:rPr>
              <a:t>PostgreSQL</a:t>
            </a:r>
            <a:r>
              <a:rPr lang="de-DE" dirty="0">
                <a:latin typeface="Arial" panose="020B0604020202020204" pitchFamily="34" charset="0"/>
                <a:cs typeface="Arial" panose="020B0604020202020204" pitchFamily="34" charset="0"/>
              </a:rPr>
              <a:t> Version 8.4</a:t>
            </a:r>
          </a:p>
        </p:txBody>
      </p:sp>
      <p:sp>
        <p:nvSpPr>
          <p:cNvPr id="37" name="Rechteck 36"/>
          <p:cNvSpPr/>
          <p:nvPr/>
        </p:nvSpPr>
        <p:spPr>
          <a:xfrm>
            <a:off x="4172492" y="1881282"/>
            <a:ext cx="4971507" cy="1200329"/>
          </a:xfrm>
          <a:prstGeom prst="rect">
            <a:avLst/>
          </a:prstGeom>
        </p:spPr>
        <p:txBody>
          <a:bodyPr wrap="square">
            <a:spAutoFit/>
          </a:bodyPr>
          <a:lstStyle/>
          <a:p>
            <a:pPr marL="742950" lvl="1" indent="-285750">
              <a:buClr>
                <a:schemeClr val="accent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Apache </a:t>
            </a:r>
            <a:r>
              <a:rPr lang="de-DE" dirty="0" err="1" smtClean="0">
                <a:latin typeface="Arial" panose="020B0604020202020204" pitchFamily="34" charset="0"/>
                <a:cs typeface="Arial" panose="020B0604020202020204" pitchFamily="34" charset="0"/>
              </a:rPr>
              <a:t>Solr</a:t>
            </a:r>
            <a:r>
              <a:rPr lang="de-DE" dirty="0" smtClean="0">
                <a:latin typeface="Arial" panose="020B0604020202020204" pitchFamily="34" charset="0"/>
                <a:cs typeface="Arial" panose="020B0604020202020204" pitchFamily="34" charset="0"/>
              </a:rPr>
              <a:t> 3.6</a:t>
            </a:r>
          </a:p>
          <a:p>
            <a:pPr marL="742950" lvl="1" indent="-285750">
              <a:buClr>
                <a:schemeClr val="accent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Aktualität </a:t>
            </a:r>
            <a:r>
              <a:rPr lang="de-DE" dirty="0">
                <a:latin typeface="Arial" panose="020B0604020202020204" pitchFamily="34" charset="0"/>
                <a:cs typeface="Arial" panose="020B0604020202020204" pitchFamily="34" charset="0"/>
              </a:rPr>
              <a:t>der Daten	</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Software Bugs</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Wichtige Features fehlen (z.B</a:t>
            </a:r>
            <a:r>
              <a:rPr lang="de-DE" dirty="0" smtClean="0">
                <a:latin typeface="Arial" panose="020B0604020202020204" pitchFamily="34" charset="0"/>
                <a:cs typeface="Arial" panose="020B0604020202020204" pitchFamily="34" charset="0"/>
              </a:rPr>
              <a:t>. WFS)</a:t>
            </a:r>
            <a:endParaRPr lang="de-DE" dirty="0">
              <a:latin typeface="Arial" panose="020B0604020202020204" pitchFamily="34" charset="0"/>
              <a:cs typeface="Arial" panose="020B0604020202020204" pitchFamily="34" charset="0"/>
            </a:endParaRPr>
          </a:p>
        </p:txBody>
      </p:sp>
      <p:sp>
        <p:nvSpPr>
          <p:cNvPr id="38" name="Textfeld 37"/>
          <p:cNvSpPr txBox="1"/>
          <p:nvPr/>
        </p:nvSpPr>
        <p:spPr>
          <a:xfrm>
            <a:off x="7162797" y="4063271"/>
            <a:ext cx="1799774" cy="707886"/>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Schwachstellenanalyse (Anwendersicht &amp; IT-Sicht)</a:t>
            </a:r>
          </a:p>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Suche</a:t>
            </a:r>
          </a:p>
          <a:p>
            <a:pPr marL="171450" indent="-171450">
              <a:buFont typeface="Wingdings" panose="05000000000000000000" pitchFamily="2" charset="2"/>
              <a:buChar char="§"/>
            </a:pPr>
            <a:r>
              <a:rPr lang="de-DE" sz="1000" dirty="0">
                <a:latin typeface="Arial" panose="020B0604020202020204" pitchFamily="34" charset="0"/>
                <a:cs typeface="Arial" panose="020B0604020202020204" pitchFamily="34" charset="0"/>
              </a:rPr>
              <a:t>Usability</a:t>
            </a:r>
          </a:p>
        </p:txBody>
      </p:sp>
    </p:spTree>
    <p:extLst>
      <p:ext uri="{BB962C8B-B14F-4D97-AF65-F5344CB8AC3E}">
        <p14:creationId xmlns:p14="http://schemas.microsoft.com/office/powerpoint/2010/main" val="3067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Schwachstellenanalyse</a:t>
            </a:r>
          </a:p>
        </p:txBody>
      </p:sp>
      <p:sp>
        <p:nvSpPr>
          <p:cNvPr id="19" name="Rechteck 18"/>
          <p:cNvSpPr/>
          <p:nvPr/>
        </p:nvSpPr>
        <p:spPr>
          <a:xfrm>
            <a:off x="856341" y="1843313"/>
            <a:ext cx="1857829" cy="26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Anwendersicht</a:t>
            </a:r>
          </a:p>
        </p:txBody>
      </p:sp>
      <p:sp>
        <p:nvSpPr>
          <p:cNvPr id="20" name="Rechteck 19"/>
          <p:cNvSpPr/>
          <p:nvPr/>
        </p:nvSpPr>
        <p:spPr>
          <a:xfrm>
            <a:off x="3403599" y="1843314"/>
            <a:ext cx="1676400" cy="26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Schwachstelle</a:t>
            </a:r>
          </a:p>
        </p:txBody>
      </p:sp>
      <p:cxnSp>
        <p:nvCxnSpPr>
          <p:cNvPr id="21" name="Gerade Verbindung mit Pfeil 20"/>
          <p:cNvCxnSpPr>
            <a:stCxn id="19" idx="3"/>
            <a:endCxn id="20" idx="1"/>
          </p:cNvCxnSpPr>
          <p:nvPr/>
        </p:nvCxnSpPr>
        <p:spPr>
          <a:xfrm>
            <a:off x="2714170" y="1973942"/>
            <a:ext cx="68942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5979885" y="1843313"/>
            <a:ext cx="1088571" cy="26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IT-Sicht</a:t>
            </a:r>
          </a:p>
        </p:txBody>
      </p:sp>
      <p:cxnSp>
        <p:nvCxnSpPr>
          <p:cNvPr id="23" name="Gerade Verbindung mit Pfeil 22"/>
          <p:cNvCxnSpPr>
            <a:stCxn id="22" idx="1"/>
            <a:endCxn id="20" idx="3"/>
          </p:cNvCxnSpPr>
          <p:nvPr/>
        </p:nvCxnSpPr>
        <p:spPr>
          <a:xfrm flipH="1">
            <a:off x="5079999" y="1973942"/>
            <a:ext cx="8998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576570" y="2465992"/>
            <a:ext cx="8059429" cy="3293209"/>
          </a:xfrm>
          <a:prstGeom prst="rect">
            <a:avLst/>
          </a:prstGeom>
          <a:noFill/>
        </p:spPr>
        <p:txBody>
          <a:bodyPr wrap="square" rtlCol="0">
            <a:spAutoFit/>
          </a:bodyPr>
          <a:lstStyle/>
          <a:p>
            <a:r>
              <a:rPr lang="de-DE" sz="1600" u="sng" dirty="0">
                <a:latin typeface="Arial" panose="020B0604020202020204" pitchFamily="34" charset="0"/>
                <a:cs typeface="Arial" panose="020B0604020202020204" pitchFamily="34" charset="0"/>
              </a:rPr>
              <a:t>Mängel im aktuellen Geoportal</a:t>
            </a:r>
            <a:r>
              <a:rPr lang="de-DE" sz="1600" dirty="0">
                <a:latin typeface="Arial" panose="020B0604020202020204" pitchFamily="34" charset="0"/>
                <a:cs typeface="Arial" panose="020B0604020202020204" pitchFamily="34" charset="0"/>
              </a:rPr>
              <a:t>: </a:t>
            </a:r>
            <a:endParaRPr lang="de-DE" sz="1600" dirty="0" smtClean="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Recherche </a:t>
            </a:r>
            <a:r>
              <a:rPr lang="de-DE" sz="1600" dirty="0">
                <a:latin typeface="Arial" panose="020B0604020202020204" pitchFamily="34" charset="0"/>
                <a:cs typeface="Arial" panose="020B0604020202020204" pitchFamily="34" charset="0"/>
              </a:rPr>
              <a:t>von </a:t>
            </a:r>
            <a:r>
              <a:rPr lang="de-DE" sz="1600" dirty="0" err="1" smtClean="0">
                <a:latin typeface="Arial" panose="020B0604020202020204" pitchFamily="34" charset="0"/>
                <a:cs typeface="Arial" panose="020B0604020202020204" pitchFamily="34" charset="0"/>
              </a:rPr>
              <a:t>Geodaten</a:t>
            </a:r>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komplexe </a:t>
            </a:r>
            <a:r>
              <a:rPr lang="de-DE" sz="1600" dirty="0">
                <a:latin typeface="Arial" panose="020B0604020202020204" pitchFamily="34" charset="0"/>
                <a:cs typeface="Arial" panose="020B0604020202020204" pitchFamily="34" charset="0"/>
              </a:rPr>
              <a:t>Benutzeroberflächen (User-Interfaces</a:t>
            </a:r>
            <a:r>
              <a:rPr lang="de-DE"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langwierige </a:t>
            </a:r>
            <a:r>
              <a:rPr lang="de-DE" sz="1600" dirty="0">
                <a:latin typeface="Arial" panose="020B0604020202020204" pitchFamily="34" charset="0"/>
                <a:cs typeface="Arial" panose="020B0604020202020204" pitchFamily="34" charset="0"/>
              </a:rPr>
              <a:t>Indexierung der </a:t>
            </a:r>
            <a:r>
              <a:rPr lang="de-DE" sz="1600" dirty="0" smtClean="0">
                <a:latin typeface="Arial" panose="020B0604020202020204" pitchFamily="34" charset="0"/>
                <a:cs typeface="Arial" panose="020B0604020202020204" pitchFamily="34" charset="0"/>
              </a:rPr>
              <a:t>Daten</a:t>
            </a: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einige</a:t>
            </a:r>
            <a:r>
              <a:rPr lang="de-DE" sz="1600" dirty="0" smtClean="0">
                <a:solidFill>
                  <a:srgbClr val="FF0000"/>
                </a:solidFill>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Funktionen </a:t>
            </a:r>
            <a:r>
              <a:rPr lang="de-DE" sz="1600" dirty="0">
                <a:latin typeface="Arial" panose="020B0604020202020204" pitchFamily="34" charset="0"/>
                <a:cs typeface="Arial" panose="020B0604020202020204" pitchFamily="34" charset="0"/>
              </a:rPr>
              <a:t>laufen nicht </a:t>
            </a:r>
            <a:r>
              <a:rPr lang="de-DE" sz="1600" dirty="0" smtClean="0">
                <a:latin typeface="Arial" panose="020B0604020202020204" pitchFamily="34" charset="0"/>
                <a:cs typeface="Arial" panose="020B0604020202020204" pitchFamily="34" charset="0"/>
              </a:rPr>
              <a:t>stabil</a:t>
            </a:r>
            <a:endParaRPr lang="de-DE" sz="1600"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r>
              <a:rPr lang="de-DE" sz="1600" u="sng" dirty="0" smtClean="0">
                <a:latin typeface="Arial" panose="020B0604020202020204" pitchFamily="34" charset="0"/>
                <a:cs typeface="Arial" panose="020B0604020202020204" pitchFamily="34" charset="0"/>
              </a:rPr>
              <a:t>Folgen</a:t>
            </a:r>
            <a:r>
              <a:rPr lang="de-DE" sz="1600" dirty="0" smtClean="0">
                <a:latin typeface="Arial" panose="020B0604020202020204" pitchFamily="34" charset="0"/>
                <a:cs typeface="Arial" panose="020B0604020202020204" pitchFamily="34" charset="0"/>
              </a:rPr>
              <a:t>: </a:t>
            </a:r>
          </a:p>
          <a:p>
            <a:endParaRPr 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unstrukturierte Trefferliste und nicht passende Filter </a:t>
            </a: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mangelnde Aktualität der Daten </a:t>
            </a: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verärgerte Nutzer usw.</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4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Anforderungskatalog</a:t>
            </a:r>
          </a:p>
        </p:txBody>
      </p:sp>
      <p:sp>
        <p:nvSpPr>
          <p:cNvPr id="2" name="Textfeld 1"/>
          <p:cNvSpPr txBox="1"/>
          <p:nvPr/>
        </p:nvSpPr>
        <p:spPr>
          <a:xfrm>
            <a:off x="504000" y="1449989"/>
            <a:ext cx="8059429" cy="1077218"/>
          </a:xfrm>
          <a:prstGeom prst="rect">
            <a:avLst/>
          </a:prstGeom>
          <a:noFill/>
        </p:spPr>
        <p:txBody>
          <a:bodyPr wrap="square" rtlCol="0">
            <a:spAutoFit/>
          </a:bodyPr>
          <a:lstStyle/>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Detaillierte Funktionsbeschreibung</a:t>
            </a:r>
          </a:p>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Basis-Funktionalitäten des „aktuellen“ Geoportal	</a:t>
            </a:r>
          </a:p>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Zusammenfassung aller Basisanforderungen </a:t>
            </a:r>
          </a:p>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Dient zur Dokumentation sowie zur Unterstützung der Kommunikation</a:t>
            </a:r>
          </a:p>
        </p:txBody>
      </p:sp>
      <p:pic>
        <p:nvPicPr>
          <p:cNvPr id="17" name="Grafik 16"/>
          <p:cNvPicPr>
            <a:picLocks noChangeAspect="1"/>
          </p:cNvPicPr>
          <p:nvPr/>
        </p:nvPicPr>
        <p:blipFill>
          <a:blip r:embed="rId3"/>
          <a:stretch>
            <a:fillRect/>
          </a:stretch>
        </p:blipFill>
        <p:spPr>
          <a:xfrm>
            <a:off x="1458438" y="3020486"/>
            <a:ext cx="6150552" cy="2728390"/>
          </a:xfrm>
          <a:prstGeom prst="rect">
            <a:avLst/>
          </a:prstGeom>
        </p:spPr>
      </p:pic>
      <p:sp>
        <p:nvSpPr>
          <p:cNvPr id="4" name="Textfeld 3"/>
          <p:cNvSpPr txBox="1"/>
          <p:nvPr/>
        </p:nvSpPr>
        <p:spPr>
          <a:xfrm>
            <a:off x="2975429" y="2721426"/>
            <a:ext cx="3606800" cy="369332"/>
          </a:xfrm>
          <a:prstGeom prst="rect">
            <a:avLst/>
          </a:prstGeom>
          <a:noFill/>
        </p:spPr>
        <p:txBody>
          <a:bodyPr wrap="square" rtlCol="0">
            <a:spAutoFit/>
          </a:bodyPr>
          <a:lstStyle/>
          <a:p>
            <a:r>
              <a:rPr lang="de-DE" i="1" dirty="0"/>
              <a:t>Katalog-Basisanforderungen</a:t>
            </a:r>
          </a:p>
        </p:txBody>
      </p:sp>
    </p:spTree>
    <p:extLst>
      <p:ext uri="{BB962C8B-B14F-4D97-AF65-F5344CB8AC3E}">
        <p14:creationId xmlns:p14="http://schemas.microsoft.com/office/powerpoint/2010/main" val="132016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Anforderungskatalog</a:t>
            </a:r>
          </a:p>
        </p:txBody>
      </p:sp>
      <p:sp>
        <p:nvSpPr>
          <p:cNvPr id="2" name="Textfeld 1"/>
          <p:cNvSpPr txBox="1"/>
          <p:nvPr/>
        </p:nvSpPr>
        <p:spPr>
          <a:xfrm>
            <a:off x="504000" y="1689476"/>
            <a:ext cx="8059429" cy="984885"/>
          </a:xfrm>
          <a:prstGeom prst="rect">
            <a:avLst/>
          </a:prstGeom>
          <a:noFill/>
        </p:spPr>
        <p:txBody>
          <a:bodyPr wrap="square" rtlCol="0">
            <a:spAutoFit/>
          </a:bodyPr>
          <a:lstStyle/>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Basis-Funktionalitäten des „aktuellen“ Geoportal</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WMS-Dienste in Kartenansicht laden / überblenden usw.</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Suchfunktionalität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a:t>
            </a:r>
          </a:p>
        </p:txBody>
      </p:sp>
      <p:sp>
        <p:nvSpPr>
          <p:cNvPr id="6" name="Textfeld 5"/>
          <p:cNvSpPr txBox="1"/>
          <p:nvPr/>
        </p:nvSpPr>
        <p:spPr>
          <a:xfrm>
            <a:off x="504000" y="2724379"/>
            <a:ext cx="8059429" cy="2277547"/>
          </a:xfrm>
          <a:prstGeom prst="rect">
            <a:avLst/>
          </a:prstGeom>
          <a:noFill/>
        </p:spPr>
        <p:txBody>
          <a:bodyPr wrap="square" rtlCol="0">
            <a:spAutoFit/>
          </a:bodyPr>
          <a:lstStyle/>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Neue bisher erfasste </a:t>
            </a:r>
            <a:r>
              <a:rPr lang="de-DE" sz="1600" dirty="0" smtClean="0">
                <a:latin typeface="Arial" panose="020B0604020202020204" pitchFamily="34" charset="0"/>
                <a:cs typeface="Arial" panose="020B0604020202020204" pitchFamily="34" charset="0"/>
              </a:rPr>
              <a:t>Anforderungen/Optimierungen</a:t>
            </a:r>
            <a:endParaRPr lang="de-DE" sz="1600" dirty="0">
              <a:latin typeface="Arial" panose="020B0604020202020204" pitchFamily="34" charset="0"/>
              <a:cs typeface="Arial" panose="020B0604020202020204" pitchFamily="34" charset="0"/>
            </a:endParaRP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Verbesserungen (Suche, Download, Präsentation Metadaten)</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Überarbeitung der Nutzerinteraktion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Vereinfachung der Bedienung für Laien</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Mehr Übersicht</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Kombinierte Suche (Sachinformation + Ort) in einen Suchfeld</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Verbesserung des Suchalgorithmus</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Verbesserte Darstellung der Suchergebnisse</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Zusätzliche Filtermöglichkeiten</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Erhöhung der Aktualität des Datenbestandes</a:t>
            </a:r>
          </a:p>
        </p:txBody>
      </p:sp>
    </p:spTree>
    <p:extLst>
      <p:ext uri="{BB962C8B-B14F-4D97-AF65-F5344CB8AC3E}">
        <p14:creationId xmlns:p14="http://schemas.microsoft.com/office/powerpoint/2010/main" val="309830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486876"/>
            <a:ext cx="9144000" cy="537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Technologieauswahl </a:t>
            </a:r>
          </a:p>
        </p:txBody>
      </p:sp>
      <p:sp>
        <p:nvSpPr>
          <p:cNvPr id="2" name="Textfeld 1"/>
          <p:cNvSpPr txBox="1"/>
          <p:nvPr/>
        </p:nvSpPr>
        <p:spPr>
          <a:xfrm>
            <a:off x="504000" y="4084331"/>
            <a:ext cx="8059429" cy="1200329"/>
          </a:xfrm>
          <a:prstGeom prst="rect">
            <a:avLst/>
          </a:prstGeom>
          <a:noFill/>
        </p:spPr>
        <p:txBody>
          <a:bodyPr wrap="square" rtlCol="0">
            <a:spAutoFit/>
          </a:bodyPr>
          <a:lstStyle/>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Drei Kandidaten wurden untersucht:</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Masterportal (LGV Hamburg)</a:t>
            </a:r>
          </a:p>
          <a:p>
            <a:pPr marL="742950" lvl="1" indent="-285750">
              <a:buClr>
                <a:schemeClr val="accent2"/>
              </a:buClr>
              <a:buFont typeface="Wingdings" panose="05000000000000000000" pitchFamily="2" charset="2"/>
              <a:buChar char="§"/>
            </a:pPr>
            <a:r>
              <a:rPr lang="de-DE" sz="1400" dirty="0" err="1">
                <a:latin typeface="Arial" panose="020B0604020202020204" pitchFamily="34" charset="0"/>
                <a:cs typeface="Arial" panose="020B0604020202020204" pitchFamily="34" charset="0"/>
              </a:rPr>
              <a:t>Geoadmin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Swisstopo</a:t>
            </a:r>
            <a:r>
              <a:rPr lang="de-DE" sz="1400" dirty="0">
                <a:latin typeface="Arial" panose="020B0604020202020204" pitchFamily="34" charset="0"/>
                <a:cs typeface="Arial" panose="020B0604020202020204" pitchFamily="34" charset="0"/>
              </a:rPr>
              <a:t>)</a:t>
            </a:r>
          </a:p>
          <a:p>
            <a:pPr marL="742950" lvl="1" indent="-285750">
              <a:buClr>
                <a:schemeClr val="accent2"/>
              </a:buClr>
              <a:buFont typeface="Wingdings" panose="05000000000000000000" pitchFamily="2" charset="2"/>
              <a:buChar char="§"/>
            </a:pPr>
            <a:r>
              <a:rPr lang="de-DE" sz="1400" dirty="0" smtClean="0">
                <a:latin typeface="Arial" panose="020B0604020202020204" pitchFamily="34" charset="0"/>
                <a:cs typeface="Arial" panose="020B0604020202020204" pitchFamily="34" charset="0"/>
              </a:rPr>
              <a:t>INSPIRE </a:t>
            </a:r>
            <a:r>
              <a:rPr lang="de-DE" sz="1400" dirty="0">
                <a:latin typeface="Arial" panose="020B0604020202020204" pitchFamily="34" charset="0"/>
                <a:cs typeface="Arial" panose="020B0604020202020204" pitchFamily="34" charset="0"/>
              </a:rPr>
              <a:t>Geoportal</a:t>
            </a:r>
          </a:p>
          <a:p>
            <a:pPr marL="742950" lvl="1" indent="-285750">
              <a:buClr>
                <a:schemeClr val="accent2"/>
              </a:buClr>
              <a:buFont typeface="Wingdings" panose="05000000000000000000" pitchFamily="2" charset="2"/>
              <a:buChar char="§"/>
            </a:pPr>
            <a:endParaRPr lang="de-DE" sz="1400" dirty="0">
              <a:latin typeface="Arial" panose="020B0604020202020204" pitchFamily="34" charset="0"/>
              <a:cs typeface="Arial" panose="020B0604020202020204" pitchFamily="34" charset="0"/>
            </a:endParaRPr>
          </a:p>
        </p:txBody>
      </p:sp>
      <p:sp>
        <p:nvSpPr>
          <p:cNvPr id="5" name="Rechteck 4"/>
          <p:cNvSpPr/>
          <p:nvPr/>
        </p:nvSpPr>
        <p:spPr>
          <a:xfrm>
            <a:off x="503999" y="1486876"/>
            <a:ext cx="8161029" cy="2277547"/>
          </a:xfrm>
          <a:prstGeom prst="rect">
            <a:avLst/>
          </a:prstGeom>
        </p:spPr>
        <p:txBody>
          <a:bodyPr wrap="square">
            <a:spAutoFit/>
          </a:bodyPr>
          <a:lstStyle/>
          <a:p>
            <a:pPr marL="285750" indent="-285750">
              <a:buClr>
                <a:schemeClr val="accent4"/>
              </a:buClr>
              <a:buFont typeface="Wingdings" panose="05000000000000000000" pitchFamily="2" charset="2"/>
              <a:buChar char="§"/>
            </a:pPr>
            <a:r>
              <a:rPr lang="de-DE" sz="1600" dirty="0">
                <a:latin typeface="Arial" panose="020B0604020202020204" pitchFamily="34" charset="0"/>
                <a:cs typeface="Arial" panose="020B0604020202020204" pitchFamily="34" charset="0"/>
              </a:rPr>
              <a:t>Eine Menge an Fragen</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Welche Programmiersprachen sollen verwendet werden?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Welche Frameworks?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Welche Bibliotheken?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Ist die Plattform in der Lage</a:t>
            </a:r>
            <a:r>
              <a:rPr lang="de-DE" sz="1400" dirty="0">
                <a:solidFill>
                  <a:srgbClr val="FF0000"/>
                </a:solidFill>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 zukünftige Anforderungen an Skalierbarkeit und Erweiterbarkeit zu erfüllen?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Wie sieht die Situation in fünf Jahren aus?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Ist die gewählte Programmiersprache oder das gewählte Framework auch dann noch State-</a:t>
            </a:r>
            <a:r>
              <a:rPr lang="de-DE" sz="1400" dirty="0" err="1">
                <a:latin typeface="Arial" panose="020B0604020202020204" pitchFamily="34" charset="0"/>
                <a:cs typeface="Arial" panose="020B0604020202020204" pitchFamily="34" charset="0"/>
              </a:rPr>
              <a:t>of</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the</a:t>
            </a:r>
            <a:r>
              <a:rPr lang="de-DE" sz="1400" dirty="0">
                <a:latin typeface="Arial" panose="020B0604020202020204" pitchFamily="34" charset="0"/>
                <a:cs typeface="Arial" panose="020B0604020202020204" pitchFamily="34" charset="0"/>
              </a:rPr>
              <a:t>-Art? </a:t>
            </a:r>
          </a:p>
          <a:p>
            <a:pPr marL="742950" lvl="1" indent="-285750">
              <a:buClr>
                <a:schemeClr val="accent2"/>
              </a:buClr>
              <a:buFont typeface="Wingdings" panose="05000000000000000000" pitchFamily="2" charset="2"/>
              <a:buChar char="§"/>
            </a:pPr>
            <a:r>
              <a:rPr lang="de-DE" sz="1400" dirty="0">
                <a:latin typeface="Arial" panose="020B0604020202020204" pitchFamily="34" charset="0"/>
                <a:cs typeface="Arial" panose="020B0604020202020204" pitchFamily="34" charset="0"/>
              </a:rPr>
              <a:t>Werden wir kompetente und erfahrene Entwickler finden?</a:t>
            </a:r>
          </a:p>
        </p:txBody>
      </p:sp>
      <p:pic>
        <p:nvPicPr>
          <p:cNvPr id="6" name="Grafik 5"/>
          <p:cNvPicPr>
            <a:picLocks noChangeAspect="1"/>
          </p:cNvPicPr>
          <p:nvPr/>
        </p:nvPicPr>
        <p:blipFill>
          <a:blip r:embed="rId3"/>
          <a:stretch>
            <a:fillRect/>
          </a:stretch>
        </p:blipFill>
        <p:spPr>
          <a:xfrm>
            <a:off x="4352345" y="4047588"/>
            <a:ext cx="1894116" cy="1237072"/>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4"/>
          <a:stretch>
            <a:fillRect/>
          </a:stretch>
        </p:blipFill>
        <p:spPr>
          <a:xfrm>
            <a:off x="7019785" y="4047588"/>
            <a:ext cx="1894116" cy="1243465"/>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rotWithShape="1">
          <a:blip r:embed="rId5"/>
          <a:srcRect t="939"/>
          <a:stretch/>
        </p:blipFill>
        <p:spPr>
          <a:xfrm>
            <a:off x="5709627" y="5369086"/>
            <a:ext cx="1894116" cy="1260696"/>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4588835" y="4527624"/>
            <a:ext cx="1421136" cy="276999"/>
          </a:xfrm>
          <a:prstGeom prst="rect">
            <a:avLst/>
          </a:prstGeom>
          <a:noFill/>
        </p:spPr>
        <p:txBody>
          <a:bodyPr wrap="square" rtlCol="0">
            <a:spAutoFit/>
          </a:bodyPr>
          <a:lstStyle/>
          <a:p>
            <a:r>
              <a:rPr lang="de-DE" sz="1200"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MASTERPORTAL</a:t>
            </a:r>
          </a:p>
        </p:txBody>
      </p:sp>
      <p:sp>
        <p:nvSpPr>
          <p:cNvPr id="10" name="Textfeld 9"/>
          <p:cNvSpPr txBox="1"/>
          <p:nvPr/>
        </p:nvSpPr>
        <p:spPr>
          <a:xfrm>
            <a:off x="7579842" y="4527624"/>
            <a:ext cx="1114215" cy="276999"/>
          </a:xfrm>
          <a:prstGeom prst="rect">
            <a:avLst/>
          </a:prstGeom>
          <a:noFill/>
        </p:spPr>
        <p:txBody>
          <a:bodyPr wrap="square" rtlCol="0">
            <a:spAutoFit/>
          </a:bodyPr>
          <a:lstStyle/>
          <a:p>
            <a:pPr algn="ctr"/>
            <a:r>
              <a:rPr lang="de-DE" sz="1200"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GEOADMIN</a:t>
            </a:r>
          </a:p>
        </p:txBody>
      </p:sp>
      <p:sp>
        <p:nvSpPr>
          <p:cNvPr id="11" name="Textfeld 10"/>
          <p:cNvSpPr txBox="1"/>
          <p:nvPr/>
        </p:nvSpPr>
        <p:spPr>
          <a:xfrm>
            <a:off x="5988802" y="5867544"/>
            <a:ext cx="1421136" cy="461665"/>
          </a:xfrm>
          <a:prstGeom prst="rect">
            <a:avLst/>
          </a:prstGeom>
          <a:noFill/>
        </p:spPr>
        <p:txBody>
          <a:bodyPr wrap="square" rtlCol="0">
            <a:spAutoFit/>
          </a:bodyPr>
          <a:lstStyle/>
          <a:p>
            <a:pPr algn="ctr"/>
            <a:r>
              <a:rPr lang="de-DE" sz="1200"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INSPIRE</a:t>
            </a:r>
          </a:p>
          <a:p>
            <a:pPr algn="ctr"/>
            <a:r>
              <a:rPr lang="de-DE" sz="1200"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GEOPORTAL</a:t>
            </a:r>
          </a:p>
        </p:txBody>
      </p:sp>
    </p:spTree>
    <p:extLst>
      <p:ext uri="{BB962C8B-B14F-4D97-AF65-F5344CB8AC3E}">
        <p14:creationId xmlns:p14="http://schemas.microsoft.com/office/powerpoint/2010/main" val="144490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0" y="1336431"/>
            <a:ext cx="9144000" cy="5521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504000" y="482398"/>
            <a:ext cx="5122800" cy="751316"/>
          </a:xfrm>
        </p:spPr>
        <p:txBody>
          <a:bodyPr>
            <a:noAutofit/>
          </a:bodyPr>
          <a:lstStyle/>
          <a:p>
            <a:pPr>
              <a:lnSpc>
                <a:spcPct val="100000"/>
              </a:lnSpc>
            </a:pPr>
            <a:r>
              <a:rPr lang="de-DE" dirty="0"/>
              <a:t>Geoportal Neuentwicklung</a:t>
            </a:r>
            <a:br>
              <a:rPr lang="de-DE" dirty="0"/>
            </a:br>
            <a:r>
              <a:rPr lang="de-DE" sz="2000" dirty="0"/>
              <a:t>Technologieauswahl </a:t>
            </a:r>
          </a:p>
        </p:txBody>
      </p:sp>
      <p:sp>
        <p:nvSpPr>
          <p:cNvPr id="5" name="Rechteck 4"/>
          <p:cNvSpPr/>
          <p:nvPr/>
        </p:nvSpPr>
        <p:spPr>
          <a:xfrm>
            <a:off x="503999" y="1581217"/>
            <a:ext cx="8161029" cy="3477875"/>
          </a:xfrm>
          <a:prstGeom prst="rect">
            <a:avLst/>
          </a:prstGeom>
        </p:spPr>
        <p:txBody>
          <a:bodyPr wrap="square">
            <a:spAutoFit/>
          </a:bodyPr>
          <a:lstStyle/>
          <a:p>
            <a:pPr marL="285750" indent="-285750">
              <a:buClr>
                <a:schemeClr val="accent4"/>
              </a:buClr>
              <a:buFont typeface="Wingdings" panose="05000000000000000000" pitchFamily="2" charset="2"/>
              <a:buChar char="§"/>
            </a:pPr>
            <a:r>
              <a:rPr lang="de-DE" sz="2000" dirty="0">
                <a:latin typeface="Arial" panose="020B0604020202020204" pitchFamily="34" charset="0"/>
                <a:cs typeface="Arial" panose="020B0604020202020204" pitchFamily="34" charset="0"/>
              </a:rPr>
              <a:t>Sprint 1: Recherche, Vorauswahl</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Ermitteln der </a:t>
            </a:r>
            <a:r>
              <a:rPr lang="de-DE" dirty="0" smtClean="0">
                <a:latin typeface="Arial" panose="020B0604020202020204" pitchFamily="34" charset="0"/>
                <a:cs typeface="Arial" panose="020B0604020202020204" pitchFamily="34" charset="0"/>
              </a:rPr>
              <a:t>Evaluierungskriterien </a:t>
            </a:r>
            <a:r>
              <a:rPr lang="de-DE" dirty="0">
                <a:latin typeface="Arial" panose="020B0604020202020204" pitchFamily="34" charset="0"/>
                <a:cs typeface="Arial" panose="020B0604020202020204" pitchFamily="34" charset="0"/>
              </a:rPr>
              <a:t>für Geoportal.de</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Ermitteln der projektspezifischen Rahmenbedingungen und Spezialfälle</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Marktübersicht</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Gegenüberstellung der Web Mapping APIs: Masterportal, </a:t>
            </a:r>
            <a:r>
              <a:rPr lang="de-DE" dirty="0" err="1">
                <a:latin typeface="Arial" panose="020B0604020202020204" pitchFamily="34" charset="0"/>
                <a:cs typeface="Arial" panose="020B0604020202020204" pitchFamily="34" charset="0"/>
              </a:rPr>
              <a:t>Geoadmin</a:t>
            </a:r>
            <a:r>
              <a:rPr lang="de-DE" dirty="0">
                <a:latin typeface="Arial" panose="020B0604020202020204" pitchFamily="34" charset="0"/>
                <a:cs typeface="Arial" panose="020B0604020202020204" pitchFamily="34" charset="0"/>
              </a:rPr>
              <a:t> und </a:t>
            </a:r>
            <a:r>
              <a:rPr lang="de-DE" dirty="0" smtClean="0">
                <a:latin typeface="Arial" panose="020B0604020202020204" pitchFamily="34" charset="0"/>
                <a:cs typeface="Arial" panose="020B0604020202020204" pitchFamily="34" charset="0"/>
              </a:rPr>
              <a:t>INSPIRE </a:t>
            </a:r>
            <a:r>
              <a:rPr lang="de-DE" dirty="0" smtClean="0">
                <a:latin typeface="Arial" panose="020B0604020202020204" pitchFamily="34" charset="0"/>
                <a:cs typeface="Arial" panose="020B0604020202020204" pitchFamily="34" charset="0"/>
              </a:rPr>
              <a:t>Geoportal</a:t>
            </a:r>
          </a:p>
          <a:p>
            <a:pPr lvl="1">
              <a:buClr>
                <a:schemeClr val="accent2"/>
              </a:buClr>
            </a:pPr>
            <a:endParaRPr lang="de-DE" dirty="0">
              <a:latin typeface="Arial" panose="020B0604020202020204" pitchFamily="34" charset="0"/>
              <a:cs typeface="Arial" panose="020B0604020202020204" pitchFamily="34" charset="0"/>
            </a:endParaRPr>
          </a:p>
          <a:p>
            <a:pPr lvl="1">
              <a:buClr>
                <a:schemeClr val="accent2"/>
              </a:buClr>
            </a:pPr>
            <a:r>
              <a:rPr lang="de-DE" dirty="0">
                <a:latin typeface="Arial" panose="020B0604020202020204" pitchFamily="34" charset="0"/>
                <a:cs typeface="Arial" panose="020B0604020202020204" pitchFamily="34" charset="0"/>
              </a:rPr>
              <a:t>	</a:t>
            </a:r>
          </a:p>
          <a:p>
            <a:pPr marL="285750" indent="-285750">
              <a:buClr>
                <a:schemeClr val="accent4"/>
              </a:buClr>
              <a:buFont typeface="Wingdings" panose="05000000000000000000" pitchFamily="2" charset="2"/>
              <a:buChar char="§"/>
            </a:pPr>
            <a:r>
              <a:rPr lang="de-DE" sz="2000" dirty="0">
                <a:latin typeface="Arial" panose="020B0604020202020204" pitchFamily="34" charset="0"/>
                <a:cs typeface="Arial" panose="020B0604020202020204" pitchFamily="34" charset="0"/>
              </a:rPr>
              <a:t>Sprint 2: </a:t>
            </a:r>
            <a:r>
              <a:rPr lang="de-DE" sz="2000" dirty="0" err="1">
                <a:latin typeface="Arial" panose="020B0604020202020204" pitchFamily="34" charset="0"/>
                <a:cs typeface="Arial" panose="020B0604020202020204" pitchFamily="34" charset="0"/>
              </a:rPr>
              <a:t>Prototyping</a:t>
            </a:r>
            <a:endParaRPr lang="de-DE" sz="2000" dirty="0">
              <a:latin typeface="Arial" panose="020B0604020202020204" pitchFamily="34" charset="0"/>
              <a:cs typeface="Arial" panose="020B0604020202020204" pitchFamily="34" charset="0"/>
            </a:endParaRP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Prototyp zur </a:t>
            </a:r>
            <a:r>
              <a:rPr lang="de-DE" dirty="0" smtClean="0">
                <a:latin typeface="Arial" panose="020B0604020202020204" pitchFamily="34" charset="0"/>
                <a:cs typeface="Arial" panose="020B0604020202020204" pitchFamily="34" charset="0"/>
              </a:rPr>
              <a:t>Evaluierung </a:t>
            </a:r>
            <a:r>
              <a:rPr lang="de-DE" dirty="0">
                <a:latin typeface="Arial" panose="020B0604020202020204" pitchFamily="34" charset="0"/>
                <a:cs typeface="Arial" panose="020B0604020202020204" pitchFamily="34" charset="0"/>
              </a:rPr>
              <a:t>von Masterportal</a:t>
            </a: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Prototyp zur Evaluierung von </a:t>
            </a:r>
            <a:r>
              <a:rPr lang="de-DE" dirty="0" err="1">
                <a:latin typeface="Arial" panose="020B0604020202020204" pitchFamily="34" charset="0"/>
                <a:cs typeface="Arial" panose="020B0604020202020204" pitchFamily="34" charset="0"/>
              </a:rPr>
              <a:t>Geoadmin</a:t>
            </a:r>
            <a:endParaRPr lang="de-DE" dirty="0">
              <a:latin typeface="Arial" panose="020B0604020202020204" pitchFamily="34" charset="0"/>
              <a:cs typeface="Arial" panose="020B0604020202020204" pitchFamily="34" charset="0"/>
            </a:endParaRPr>
          </a:p>
          <a:p>
            <a:pPr marL="742950" lvl="1" indent="-285750">
              <a:buClr>
                <a:schemeClr val="accent2"/>
              </a:buClr>
              <a:buFont typeface="Wingdings" panose="05000000000000000000" pitchFamily="2" charset="2"/>
              <a:buChar char="§"/>
            </a:pPr>
            <a:r>
              <a:rPr lang="de-DE" dirty="0">
                <a:latin typeface="Arial" panose="020B0604020202020204" pitchFamily="34" charset="0"/>
                <a:cs typeface="Arial" panose="020B0604020202020204" pitchFamily="34" charset="0"/>
              </a:rPr>
              <a:t>Machbarkeitsanalyse anhand eines Prototyps</a:t>
            </a:r>
          </a:p>
        </p:txBody>
      </p:sp>
      <p:sp>
        <p:nvSpPr>
          <p:cNvPr id="4" name="Textfeld 3"/>
          <p:cNvSpPr txBox="1"/>
          <p:nvPr/>
        </p:nvSpPr>
        <p:spPr>
          <a:xfrm rot="20275091">
            <a:off x="3836142" y="5594158"/>
            <a:ext cx="1599401" cy="646331"/>
          </a:xfrm>
          <a:prstGeom prst="rect">
            <a:avLst/>
          </a:prstGeom>
          <a:noFill/>
        </p:spPr>
        <p:txBody>
          <a:bodyPr wrap="square" rtlCol="0">
            <a:spAutoFit/>
          </a:bodyPr>
          <a:lstStyle/>
          <a:p>
            <a:r>
              <a:rPr lang="de-DE" dirty="0" smtClean="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Einfache Bedienbarkeit</a:t>
            </a:r>
            <a:endParaRPr lang="de-DE"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feld 5"/>
          <p:cNvSpPr txBox="1"/>
          <p:nvPr/>
        </p:nvSpPr>
        <p:spPr>
          <a:xfrm rot="20275091">
            <a:off x="488005" y="5818315"/>
            <a:ext cx="1599399" cy="369332"/>
          </a:xfrm>
          <a:prstGeom prst="rect">
            <a:avLst/>
          </a:prstGeom>
          <a:noFill/>
        </p:spPr>
        <p:txBody>
          <a:bodyPr wrap="square" rtlCol="0">
            <a:spAutoFit/>
          </a:bodyPr>
          <a:lstStyle/>
          <a:p>
            <a:r>
              <a:rPr lang="de-DE" dirty="0" err="1" smtClean="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OpenSource</a:t>
            </a:r>
            <a:endParaRPr lang="de-DE"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feld 6"/>
          <p:cNvSpPr txBox="1"/>
          <p:nvPr/>
        </p:nvSpPr>
        <p:spPr>
          <a:xfrm rot="20275091">
            <a:off x="2060642" y="5680809"/>
            <a:ext cx="1599401" cy="646331"/>
          </a:xfrm>
          <a:prstGeom prst="rect">
            <a:avLst/>
          </a:prstGeom>
          <a:noFill/>
        </p:spPr>
        <p:txBody>
          <a:bodyPr wrap="square" rtlCol="0">
            <a:spAutoFit/>
          </a:bodyPr>
          <a:lstStyle/>
          <a:p>
            <a:r>
              <a:rPr lang="de-DE" dirty="0" smtClean="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Leichte Konfiguration</a:t>
            </a:r>
            <a:endParaRPr lang="de-DE"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feld 7"/>
          <p:cNvSpPr txBox="1"/>
          <p:nvPr/>
        </p:nvSpPr>
        <p:spPr>
          <a:xfrm rot="20275091">
            <a:off x="5512888" y="5738308"/>
            <a:ext cx="1496997" cy="369332"/>
          </a:xfrm>
          <a:prstGeom prst="rect">
            <a:avLst/>
          </a:prstGeom>
          <a:noFill/>
        </p:spPr>
        <p:txBody>
          <a:bodyPr wrap="square" rtlCol="0">
            <a:spAutoFit/>
          </a:bodyPr>
          <a:lstStyle/>
          <a:p>
            <a:r>
              <a:rPr lang="de-DE"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de-DE" dirty="0" smtClean="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ommunity</a:t>
            </a:r>
            <a:endParaRPr lang="de-DE" dirty="0">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feld 8"/>
          <p:cNvSpPr txBox="1"/>
          <p:nvPr/>
        </p:nvSpPr>
        <p:spPr>
          <a:xfrm rot="20275091">
            <a:off x="6665473" y="5698079"/>
            <a:ext cx="1711027" cy="369332"/>
          </a:xfrm>
          <a:prstGeom prst="rect">
            <a:avLst/>
          </a:prstGeom>
          <a:noFill/>
        </p:spPr>
        <p:txBody>
          <a:bodyPr wrap="square" rtlCol="0">
            <a:spAutoFit/>
          </a:bodyPr>
          <a:lstStyle>
            <a:defPPr>
              <a:defRPr lang="de-DE"/>
            </a:defPPr>
            <a:lvl1pPr>
              <a:defRPr>
                <a:effectLst>
                  <a:glow rad="2286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de-DE" dirty="0"/>
              <a:t>Zukunftssicher</a:t>
            </a:r>
            <a:endParaRPr lang="de-DE" dirty="0"/>
          </a:p>
        </p:txBody>
      </p:sp>
    </p:spTree>
    <p:extLst>
      <p:ext uri="{BB962C8B-B14F-4D97-AF65-F5344CB8AC3E}">
        <p14:creationId xmlns:p14="http://schemas.microsoft.com/office/powerpoint/2010/main" val="695874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Larissa">
  <a:themeElements>
    <a:clrScheme name="BKG Farben">
      <a:dk1>
        <a:sysClr val="windowText" lastClr="000000"/>
      </a:dk1>
      <a:lt1>
        <a:sysClr val="window" lastClr="FFFFFF"/>
      </a:lt1>
      <a:dk2>
        <a:srgbClr val="44546A"/>
      </a:dk2>
      <a:lt2>
        <a:srgbClr val="E7E6E6"/>
      </a:lt2>
      <a:accent1>
        <a:srgbClr val="B7DAFD"/>
      </a:accent1>
      <a:accent2>
        <a:srgbClr val="FFD833"/>
      </a:accent2>
      <a:accent3>
        <a:srgbClr val="FF9900"/>
      </a:accent3>
      <a:accent4>
        <a:srgbClr val="007040"/>
      </a:accent4>
      <a:accent5>
        <a:srgbClr val="FFFFFF"/>
      </a:accent5>
      <a:accent6>
        <a:srgbClr val="DF1A15"/>
      </a:accent6>
      <a:hlink>
        <a:srgbClr val="0563C1"/>
      </a:hlink>
      <a:folHlink>
        <a:srgbClr val="B7DAFD"/>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PT_Vorlage_de.potx" id="{0EC08B54-28D8-445B-B5DC-114AD7FEBDE7}" vid="{2316195A-CC58-41CF-869A-0C7D711253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KG Farben">
    <a:dk1>
      <a:sysClr val="windowText" lastClr="000000"/>
    </a:dk1>
    <a:lt1>
      <a:sysClr val="window" lastClr="FFFFFF"/>
    </a:lt1>
    <a:dk2>
      <a:srgbClr val="44546A"/>
    </a:dk2>
    <a:lt2>
      <a:srgbClr val="E7E6E6"/>
    </a:lt2>
    <a:accent1>
      <a:srgbClr val="B7DAFD"/>
    </a:accent1>
    <a:accent2>
      <a:srgbClr val="FFD833"/>
    </a:accent2>
    <a:accent3>
      <a:srgbClr val="FF9900"/>
    </a:accent3>
    <a:accent4>
      <a:srgbClr val="007040"/>
    </a:accent4>
    <a:accent5>
      <a:srgbClr val="FFFFFF"/>
    </a:accent5>
    <a:accent6>
      <a:srgbClr val="DF1A15"/>
    </a:accent6>
    <a:hlink>
      <a:srgbClr val="0563C1"/>
    </a:hlink>
    <a:folHlink>
      <a:srgbClr val="B7DAFD"/>
    </a:folHlink>
  </a:clrScheme>
</a:themeOverride>
</file>

<file path=docProps/app.xml><?xml version="1.0" encoding="utf-8"?>
<Properties xmlns="http://schemas.openxmlformats.org/officeDocument/2006/extended-properties" xmlns:vt="http://schemas.openxmlformats.org/officeDocument/2006/docPropsVTypes">
  <Template/>
  <TotalTime>0</TotalTime>
  <Words>2682</Words>
  <Application>Microsoft Office PowerPoint</Application>
  <PresentationFormat>Bildschirmpräsentation (4:3)</PresentationFormat>
  <Paragraphs>528</Paragraphs>
  <Slides>22</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Calibri Light</vt:lpstr>
      <vt:lpstr>Wingdings</vt:lpstr>
      <vt:lpstr>Larissa</vt:lpstr>
      <vt:lpstr>Neuentwicklung Geoportal</vt:lpstr>
      <vt:lpstr>Geoportal.de</vt:lpstr>
      <vt:lpstr>Geoportal Neuentwicklung GDI-DE Informationsseite </vt:lpstr>
      <vt:lpstr>Geoportal Neuentwicklung Analyse </vt:lpstr>
      <vt:lpstr>Geoportal Neuentwicklung Schwachstellenanalyse</vt:lpstr>
      <vt:lpstr>Geoportal Neuentwicklung Anforderungskatalog</vt:lpstr>
      <vt:lpstr>Geoportal Neuentwicklung Anforderungskatalog</vt:lpstr>
      <vt:lpstr>Geoportal Neuentwicklung Technologieauswahl </vt:lpstr>
      <vt:lpstr>Geoportal Neuentwicklung Technologieauswahl </vt:lpstr>
      <vt:lpstr>Geoportal Neuentwicklung Technologieauswahl </vt:lpstr>
      <vt:lpstr>Geoportal Neuentwicklung Technologieauswahl </vt:lpstr>
      <vt:lpstr>Geoportal Neuentwicklung Masterportal</vt:lpstr>
      <vt:lpstr>Geoportal Neuentwicklung Startseite</vt:lpstr>
      <vt:lpstr>Geoportal Neuentwicklung Ordnerstruktur</vt:lpstr>
      <vt:lpstr>Geoportal Neuentwicklung Open Source Komponenten</vt:lpstr>
      <vt:lpstr>Geoportal Neuentwicklung Funktionaltäten</vt:lpstr>
      <vt:lpstr>Geoportal Neuentwicklung Erfüllung der Anforderungen</vt:lpstr>
      <vt:lpstr>Geoportal Neuentwicklung Fazit zum Masterportal</vt:lpstr>
      <vt:lpstr>PowerPoint-Präsentation</vt:lpstr>
      <vt:lpstr>Weiteres Vorgehen </vt:lpstr>
      <vt:lpstr>PowerPoint-Präsentation</vt:lpstr>
      <vt:lpstr>Vielen Dank für Ihre Aufmerksamkeit!</vt:lpstr>
    </vt:vector>
  </TitlesOfParts>
  <Company>BKG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Neuentwicklung Geoportal</dc:title>
  <dc:creator>Fischer, Manuel</dc:creator>
  <cp:lastModifiedBy>Ait-Aissa, Mouad</cp:lastModifiedBy>
  <cp:revision>206</cp:revision>
  <cp:lastPrinted>2019-04-30T13:57:52Z</cp:lastPrinted>
  <dcterms:created xsi:type="dcterms:W3CDTF">2019-01-16T13:43:27Z</dcterms:created>
  <dcterms:modified xsi:type="dcterms:W3CDTF">2019-05-21T17:13:38Z</dcterms:modified>
</cp:coreProperties>
</file>