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83" r:id="rId4"/>
    <p:sldId id="284" r:id="rId5"/>
    <p:sldId id="285" r:id="rId6"/>
    <p:sldId id="282" r:id="rId7"/>
    <p:sldId id="286" r:id="rId8"/>
    <p:sldId id="288" r:id="rId9"/>
    <p:sldId id="287" r:id="rId10"/>
    <p:sldId id="281" r:id="rId11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33"/>
    <a:srgbClr val="007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74317" autoAdjust="0"/>
  </p:normalViewPr>
  <p:slideViewPr>
    <p:cSldViewPr snapToGrid="0" showGuides="1">
      <p:cViewPr varScale="1">
        <p:scale>
          <a:sx n="98" d="100"/>
          <a:sy n="98" d="100"/>
        </p:scale>
        <p:origin x="17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38594-66D0-44A0-A067-05E7B1FD5F14}" type="datetimeFigureOut">
              <a:rPr lang="de-DE" smtClean="0"/>
              <a:t>21.05.2019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C1958-A840-4BC7-9948-590EBACF7D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88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1958-A840-4BC7-9948-590EBACF7D2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98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1958-A840-4BC7-9948-590EBACF7D2B}" type="slidenum">
              <a:rPr lang="de-DE" smtClean="0"/>
              <a:t>2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742950" lvl="1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Inputfeld 1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arbeitet zusammen mit einem Index, der die Informationen aus den Metadaten durchsuchbar macht.</a:t>
            </a:r>
          </a:p>
          <a:p>
            <a:pPr marL="742950" lvl="1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Inputfeld 2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Stellt die Frage an einen räumlichen Index (Geokodierungsdienst vom BKG)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Bsp.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Um bspw. die Naturschutzgebiete in Hessen zu erhalten muss ein Eintrag in zwei verschiedenen Felder erfolgen.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63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1958-A840-4BC7-9948-590EBACF7D2B}" type="slidenum">
              <a:rPr lang="de-DE" smtClean="0"/>
              <a:t>3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der Benutzerfreundlichkeit -&gt;</a:t>
            </a:r>
            <a:r>
              <a:rPr lang="de-D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Suche muss durch einen Laien bedienbar sein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Nur geänderte Daten sollen neu indexiert werden. -&gt; Inkrementelle Indizierung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403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1958-A840-4BC7-9948-590EBACF7D2B}" type="slidenum">
              <a:rPr lang="de-DE" smtClean="0"/>
              <a:t>6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92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B9EF-82EB-43F6-A973-A53F104C643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00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B9EF-82EB-43F6-A973-A53F104C643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94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C1958-A840-4BC7-9948-590EBACF7D2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06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5" name="Gerader Verbinder 4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54" y="246063"/>
            <a:ext cx="245451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658225" y="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3600" y="2304000"/>
            <a:ext cx="5122800" cy="96955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eaLnBrk="1" hangingPunct="1">
              <a:lnSpc>
                <a:spcPts val="3600"/>
              </a:lnSpc>
              <a:spcBef>
                <a:spcPct val="0"/>
              </a:spcBef>
              <a:buFontTx/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3600" y="3357118"/>
            <a:ext cx="5122800" cy="8480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638000"/>
            <a:ext cx="8154000" cy="423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Clr>
                <a:srgbClr val="007040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91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638000"/>
            <a:ext cx="8154000" cy="4237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7040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D833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07040"/>
              </a:buClr>
              <a:buFont typeface="Arial" panose="020B0604020202020204" pitchFamily="34" charset="0"/>
              <a:buChar char="−"/>
              <a:defRPr sz="1800" baseline="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81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Tabellenplatzhalter 15"/>
          <p:cNvSpPr>
            <a:spLocks noGrp="1"/>
          </p:cNvSpPr>
          <p:nvPr>
            <p:ph type="tbl" sz="quarter" idx="10"/>
          </p:nvPr>
        </p:nvSpPr>
        <p:spPr>
          <a:xfrm>
            <a:off x="504000" y="1638000"/>
            <a:ext cx="8172450" cy="4237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Tabelle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9267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386834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4000" y="2520000"/>
            <a:ext cx="3868340" cy="332879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40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07040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7040"/>
              </a:buClr>
              <a:buFont typeface="Arial" panose="020B0604020202020204" pitchFamily="34" charset="0"/>
              <a:buChar char="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chemeClr val="accent2"/>
              </a:buCl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68340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4629150" y="2520000"/>
            <a:ext cx="3868340" cy="332879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40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07040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7040"/>
              </a:buClr>
              <a:buFont typeface="Arial" panose="020B0604020202020204" pitchFamily="34" charset="0"/>
              <a:buChar char="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chemeClr val="accent2"/>
              </a:buCl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8852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3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360613"/>
            <a:ext cx="160338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8658225" y="-19050"/>
            <a:ext cx="485775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629" y="5942013"/>
            <a:ext cx="1598504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r Verbinder 9"/>
          <p:cNvCxnSpPr/>
          <p:nvPr userDrawn="1"/>
        </p:nvCxnSpPr>
        <p:spPr>
          <a:xfrm flipV="1">
            <a:off x="530225" y="5962650"/>
            <a:ext cx="810736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16"/>
          <p:cNvSpPr txBox="1">
            <a:spLocks/>
          </p:cNvSpPr>
          <p:nvPr userDrawn="1"/>
        </p:nvSpPr>
        <p:spPr>
          <a:xfrm>
            <a:off x="4572000" y="6369050"/>
            <a:ext cx="4103688" cy="365125"/>
          </a:xfrm>
          <a:prstGeom prst="rect">
            <a:avLst/>
          </a:prstGeom>
        </p:spPr>
        <p:txBody>
          <a:bodyPr lIns="0" tIns="0" rIns="0"/>
          <a:lstStyle>
            <a:defPPr>
              <a:defRPr lang="de-DE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Absender </a:t>
            </a:r>
            <a:r>
              <a:rPr lang="he-IL" dirty="0">
                <a:cs typeface="+mn-cs"/>
              </a:rPr>
              <a:t>׀</a:t>
            </a:r>
            <a:r>
              <a:rPr lang="de-DE" dirty="0"/>
              <a:t> Titel </a:t>
            </a:r>
            <a:r>
              <a:rPr lang="he-IL" dirty="0">
                <a:cs typeface="+mn-cs"/>
              </a:rPr>
              <a:t>׀</a:t>
            </a:r>
            <a:r>
              <a:rPr lang="de-DE" dirty="0">
                <a:cs typeface="+mn-cs"/>
              </a:rPr>
              <a:t> </a:t>
            </a:r>
            <a:fld id="{B031E05E-5DBC-4F47-A1F1-F8DEAAE8416C}" type="datetime1">
              <a:rPr lang="de-DE" smtClean="0"/>
              <a:pPr>
                <a:defRPr/>
              </a:pPr>
              <a:t>21.05.2019</a:t>
            </a:fld>
            <a:r>
              <a:rPr lang="de-DE" dirty="0"/>
              <a:t> </a:t>
            </a:r>
            <a:r>
              <a:rPr lang="he-IL" dirty="0">
                <a:cs typeface="+mn-cs"/>
              </a:rPr>
              <a:t>׀</a:t>
            </a:r>
            <a:r>
              <a:rPr lang="de-DE" dirty="0"/>
              <a:t> Seite </a:t>
            </a:r>
            <a:fld id="{128D9E29-8BBB-4709-A69C-27BFDF80AE50}" type="slidenum">
              <a:rPr lang="de-DE" smtClean="0"/>
              <a:pPr>
                <a:defRPr/>
              </a:pPr>
              <a:t>‹Nr.›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22" r:id="rId3"/>
    <p:sldLayoutId id="2147483923" r:id="rId4"/>
    <p:sldLayoutId id="2147483921" r:id="rId5"/>
    <p:sldLayoutId id="2147483924" r:id="rId6"/>
    <p:sldLayoutId id="2147483925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ouad.Ait-Aissa@bkg.bund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993775" y="2292350"/>
            <a:ext cx="6698796" cy="1500188"/>
          </a:xfrm>
        </p:spPr>
        <p:txBody>
          <a:bodyPr/>
          <a:lstStyle/>
          <a:p>
            <a:r>
              <a:rPr lang="de-DE" sz="3300" dirty="0" smtClean="0"/>
              <a:t>Die Suche im Geoportal.de</a:t>
            </a:r>
            <a:endParaRPr lang="de-DE" sz="2400" dirty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993775" y="3969327"/>
            <a:ext cx="5122863" cy="1925783"/>
          </a:xfrm>
        </p:spPr>
        <p:txBody>
          <a:bodyPr lIns="0" tIns="0" rIns="0" bIns="0"/>
          <a:lstStyle/>
          <a:p>
            <a:r>
              <a:rPr lang="de-DE" sz="2000" b="1" dirty="0"/>
              <a:t>Geoportal </a:t>
            </a:r>
            <a:r>
              <a:rPr lang="en-US" sz="2000" b="1" dirty="0" smtClean="0">
                <a:cs typeface="Arial" panose="020B0604020202020204" pitchFamily="34" charset="0"/>
              </a:rPr>
              <a:t>Workshop </a:t>
            </a:r>
          </a:p>
          <a:p>
            <a:r>
              <a:rPr lang="en-US" sz="2000" b="1" dirty="0" smtClean="0">
                <a:cs typeface="Arial" panose="020B0604020202020204" pitchFamily="34" charset="0"/>
              </a:rPr>
              <a:t>2019</a:t>
            </a:r>
            <a:endParaRPr lang="en-US" sz="2000" dirty="0" smtClean="0">
              <a:cs typeface="Arial" panose="020B0604020202020204" pitchFamily="34" charset="0"/>
            </a:endParaRPr>
          </a:p>
          <a:p>
            <a:endParaRPr lang="en-US" sz="2000" dirty="0" smtClean="0">
              <a:cs typeface="Arial" panose="020B0604020202020204" pitchFamily="34" charset="0"/>
            </a:endParaRPr>
          </a:p>
          <a:p>
            <a:r>
              <a:rPr lang="en-US" sz="2000" dirty="0" smtClean="0">
                <a:cs typeface="Arial" panose="020B0604020202020204" pitchFamily="34" charset="0"/>
              </a:rPr>
              <a:t>Ait-Aissa Mouad und Manuel Fischer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de-DE" sz="2000" dirty="0"/>
              <a:t>Bundesamt für Kartographie und Geodäsie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  <a:p>
            <a:endParaRPr lang="en-US" sz="2000" dirty="0" smtClean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/>
          <p:cNvSpPr>
            <a:spLocks noGrp="1"/>
          </p:cNvSpPr>
          <p:nvPr>
            <p:ph idx="1"/>
          </p:nvPr>
        </p:nvSpPr>
        <p:spPr>
          <a:xfrm>
            <a:off x="503238" y="1638300"/>
            <a:ext cx="8154987" cy="42370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de-DE" b="1" dirty="0" smtClean="0"/>
          </a:p>
          <a:p>
            <a:pPr eaLnBrk="1" hangingPunct="1">
              <a:lnSpc>
                <a:spcPct val="150000"/>
              </a:lnSpc>
            </a:pPr>
            <a:r>
              <a:rPr lang="de-DE" dirty="0" smtClean="0"/>
              <a:t>Kontakt</a:t>
            </a:r>
          </a:p>
          <a:p>
            <a:pPr eaLnBrk="1" hangingPunct="1">
              <a:lnSpc>
                <a:spcPts val="600"/>
              </a:lnSpc>
            </a:pPr>
            <a:r>
              <a:rPr lang="de-DE" sz="1200" dirty="0" smtClean="0"/>
              <a:t>Bundesamt für Kartographie und Geodäsie</a:t>
            </a:r>
          </a:p>
          <a:p>
            <a:pPr eaLnBrk="1" hangingPunct="1">
              <a:lnSpc>
                <a:spcPts val="600"/>
              </a:lnSpc>
            </a:pPr>
            <a:r>
              <a:rPr lang="de-DE" sz="1200" dirty="0" smtClean="0"/>
              <a:t>Referat Geodateninfrastrukturleistungen</a:t>
            </a:r>
          </a:p>
          <a:p>
            <a:pPr eaLnBrk="1" hangingPunct="1">
              <a:lnSpc>
                <a:spcPts val="600"/>
              </a:lnSpc>
            </a:pPr>
            <a:r>
              <a:rPr lang="de-DE" sz="1200" dirty="0" smtClean="0"/>
              <a:t>Richard-</a:t>
            </a:r>
            <a:r>
              <a:rPr lang="de-DE" sz="1200" dirty="0" err="1" smtClean="0"/>
              <a:t>Strauss</a:t>
            </a:r>
            <a:r>
              <a:rPr lang="de-DE" sz="1200" dirty="0" smtClean="0"/>
              <a:t>-Allee 11</a:t>
            </a:r>
          </a:p>
          <a:p>
            <a:pPr eaLnBrk="1" hangingPunct="1">
              <a:lnSpc>
                <a:spcPts val="600"/>
              </a:lnSpc>
            </a:pPr>
            <a:r>
              <a:rPr lang="de-DE" sz="1200" dirty="0" smtClean="0"/>
              <a:t>60598 Frankfurt</a:t>
            </a:r>
          </a:p>
          <a:p>
            <a:pPr eaLnBrk="1" hangingPunct="1">
              <a:lnSpc>
                <a:spcPts val="600"/>
              </a:lnSpc>
            </a:pPr>
            <a:endParaRPr lang="de-DE" sz="1200" dirty="0" smtClean="0"/>
          </a:p>
          <a:p>
            <a:pPr eaLnBrk="1" hangingPunct="1">
              <a:lnSpc>
                <a:spcPts val="600"/>
              </a:lnSpc>
            </a:pPr>
            <a:endParaRPr lang="de-DE" sz="1200" dirty="0"/>
          </a:p>
          <a:p>
            <a:pPr eaLnBrk="1" hangingPunct="1">
              <a:lnSpc>
                <a:spcPts val="600"/>
              </a:lnSpc>
            </a:pPr>
            <a:endParaRPr lang="de-DE" sz="1200" dirty="0" smtClean="0"/>
          </a:p>
          <a:p>
            <a:pPr eaLnBrk="1" hangingPunct="1">
              <a:lnSpc>
                <a:spcPts val="600"/>
              </a:lnSpc>
            </a:pPr>
            <a:endParaRPr lang="de-DE" sz="1200" dirty="0" smtClean="0"/>
          </a:p>
          <a:p>
            <a:pPr eaLnBrk="1" hangingPunct="1">
              <a:lnSpc>
                <a:spcPts val="600"/>
              </a:lnSpc>
            </a:pPr>
            <a:endParaRPr lang="de-DE" sz="1200" dirty="0"/>
          </a:p>
          <a:p>
            <a:pPr>
              <a:lnSpc>
                <a:spcPts val="600"/>
              </a:lnSpc>
            </a:pPr>
            <a:r>
              <a:rPr lang="de-DE" sz="1200" dirty="0" smtClean="0"/>
              <a:t>Mouad </a:t>
            </a:r>
            <a:r>
              <a:rPr lang="de-DE" sz="1200" dirty="0" err="1" smtClean="0"/>
              <a:t>Ait</a:t>
            </a:r>
            <a:r>
              <a:rPr lang="de-DE" sz="1200" dirty="0" smtClean="0"/>
              <a:t> Aissa</a:t>
            </a:r>
            <a:endParaRPr lang="de-DE" sz="1200" dirty="0"/>
          </a:p>
          <a:p>
            <a:pPr>
              <a:lnSpc>
                <a:spcPts val="600"/>
              </a:lnSpc>
            </a:pPr>
            <a:r>
              <a:rPr lang="de-DE" sz="1200" dirty="0" smtClean="0">
                <a:hlinkClick r:id="rId3"/>
              </a:rPr>
              <a:t>Mouad.Ait-Aissa@bkg.bund.de</a:t>
            </a:r>
            <a:endParaRPr lang="de-DE" sz="1200" dirty="0" smtClean="0"/>
          </a:p>
          <a:p>
            <a:pPr>
              <a:lnSpc>
                <a:spcPts val="600"/>
              </a:lnSpc>
            </a:pPr>
            <a:r>
              <a:rPr lang="de-DE" sz="1200" dirty="0" smtClean="0"/>
              <a:t>www.bkg.bund.de</a:t>
            </a:r>
            <a:endParaRPr lang="de-DE" sz="1200" dirty="0"/>
          </a:p>
          <a:p>
            <a:pPr>
              <a:lnSpc>
                <a:spcPts val="600"/>
              </a:lnSpc>
            </a:pPr>
            <a:r>
              <a:rPr lang="de-DE" sz="1200" dirty="0"/>
              <a:t>Tel. +49 (0) 69 </a:t>
            </a:r>
            <a:r>
              <a:rPr lang="de-DE" sz="1200" dirty="0" smtClean="0"/>
              <a:t>6333-275</a:t>
            </a:r>
            <a:endParaRPr lang="en-US" sz="1200" dirty="0"/>
          </a:p>
          <a:p>
            <a:pPr eaLnBrk="1" hangingPunct="1">
              <a:lnSpc>
                <a:spcPts val="600"/>
              </a:lnSpc>
            </a:pPr>
            <a:endParaRPr lang="en-US" sz="1200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9219" name="Titel 2"/>
          <p:cNvSpPr>
            <a:spLocks noGrp="1"/>
          </p:cNvSpPr>
          <p:nvPr>
            <p:ph type="title"/>
          </p:nvPr>
        </p:nvSpPr>
        <p:spPr>
          <a:xfrm>
            <a:off x="503238" y="482600"/>
            <a:ext cx="5122862" cy="925513"/>
          </a:xfrm>
        </p:spPr>
        <p:txBody>
          <a:bodyPr/>
          <a:lstStyle/>
          <a:p>
            <a:pPr eaLnBrk="1" hangingPunct="1"/>
            <a:r>
              <a:rPr lang="de-DE" dirty="0" smtClean="0"/>
              <a:t>Vielen Dank für Ihre</a:t>
            </a:r>
            <a:br>
              <a:rPr lang="de-DE" dirty="0" smtClean="0"/>
            </a:br>
            <a:r>
              <a:rPr lang="de-DE" dirty="0" smtClean="0"/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9353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7513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Geoportal Neuentwicklung</a:t>
            </a:r>
            <a:br>
              <a:rPr lang="de-DE" dirty="0"/>
            </a:br>
            <a:r>
              <a:rPr lang="de-DE" sz="2000" dirty="0" smtClean="0"/>
              <a:t>Die Suche – Ausgangssituation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504000" y="1441532"/>
            <a:ext cx="80594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Kernanforderung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Geoportal.de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Geodaten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GDI-DE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 einem zentralen Ort gesucht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Sämtliche Metadaten werden eingesammelt und über das Geoportal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präsentiert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Aktuell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dem Benutzer mehrere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Suchfelder präsentiert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(Ortssuche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Geodatensuche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Räumliche Eingrenzung)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Sachindex beruht auf Feldern der GDI-DE Konventionen und obliegt täglichen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Schwankungen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Aktueller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Kernpool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-&gt;  ca. 200.00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Datensätzen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Langwierige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Aktualisierung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(10 Std.)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7513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Geoportal Neuentwicklung</a:t>
            </a:r>
            <a:br>
              <a:rPr lang="de-DE" dirty="0"/>
            </a:br>
            <a:r>
              <a:rPr lang="de-DE" sz="2000" dirty="0" smtClean="0"/>
              <a:t>Die Suche – Zielsetzung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504000" y="1441532"/>
            <a:ext cx="805942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der Benutzerfreundlichkeit 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Suchfeld (Suchschlitz like Google) für Sach- und Ortssuche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Unterstützende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Autocomplete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-Funktionalität 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Inkrementelle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Indexierung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Unterscheidung zwischen einer Schnell-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Detailsuche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Verbesserung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des Suchalgorithmus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Verbesserte Darstellung der Suchergebnisse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Zusätzliche Filtermöglichkeiten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Erhöhung der Aktualität des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Grunddatenbestandes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Automatische Ableitung von Themen aus den Metadaten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(z. B. Verkehr, Statistik, Infrastruktur)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3700" y="1638000"/>
            <a:ext cx="8154000" cy="4237200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 smtClean="0"/>
              <a:t>                                  </a:t>
            </a:r>
            <a:endParaRPr lang="de-DE" sz="16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Geoportal Neuentwicklung</a:t>
            </a:r>
            <a:br>
              <a:rPr lang="de-DE" dirty="0"/>
            </a:br>
            <a:r>
              <a:rPr lang="de-DE" sz="2000" dirty="0"/>
              <a:t>Die Suche – </a:t>
            </a:r>
            <a:r>
              <a:rPr lang="de-DE" sz="2000" dirty="0" smtClean="0"/>
              <a:t>Schnellsuche</a:t>
            </a:r>
            <a:endParaRPr lang="de-DE" i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0" y="4102443"/>
            <a:ext cx="8896865" cy="275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2265015"/>
            <a:ext cx="413352" cy="275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1" b="1211"/>
          <a:stretch/>
        </p:blipFill>
        <p:spPr>
          <a:xfrm>
            <a:off x="643700" y="1428560"/>
            <a:ext cx="7919266" cy="534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hteck 9"/>
          <p:cNvSpPr/>
          <p:nvPr/>
        </p:nvSpPr>
        <p:spPr>
          <a:xfrm>
            <a:off x="6102350" y="1478756"/>
            <a:ext cx="2112169" cy="15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042818" y="1453419"/>
            <a:ext cx="17302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Boden Hamburg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6089650" y="1650700"/>
            <a:ext cx="2342248" cy="1658254"/>
            <a:chOff x="5962650" y="1638000"/>
            <a:chExt cx="2342248" cy="1658254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46"/>
            <a:stretch/>
          </p:blipFill>
          <p:spPr>
            <a:xfrm>
              <a:off x="5962650" y="1638000"/>
              <a:ext cx="1974850" cy="1658254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04"/>
            <a:stretch/>
          </p:blipFill>
          <p:spPr>
            <a:xfrm>
              <a:off x="7829550" y="1638000"/>
              <a:ext cx="475348" cy="1658254"/>
            </a:xfrm>
            <a:prstGeom prst="rect">
              <a:avLst/>
            </a:prstGeom>
          </p:spPr>
        </p:pic>
      </p:grpSp>
      <p:sp>
        <p:nvSpPr>
          <p:cNvPr id="15" name="Rechteck 14"/>
          <p:cNvSpPr/>
          <p:nvPr/>
        </p:nvSpPr>
        <p:spPr>
          <a:xfrm>
            <a:off x="6042818" y="1428560"/>
            <a:ext cx="2447132" cy="195599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3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3700" y="1638000"/>
            <a:ext cx="8154000" cy="4237200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 smtClean="0"/>
              <a:t>                                  </a:t>
            </a:r>
            <a:endParaRPr lang="de-DE" sz="16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Geoportal Neuentwicklung</a:t>
            </a:r>
            <a:br>
              <a:rPr lang="de-DE" dirty="0"/>
            </a:br>
            <a:r>
              <a:rPr lang="de-DE" sz="2000" dirty="0"/>
              <a:t>Die Suche – </a:t>
            </a:r>
            <a:r>
              <a:rPr lang="de-DE" sz="2000" dirty="0" smtClean="0"/>
              <a:t>Detailsuche</a:t>
            </a:r>
            <a:endParaRPr lang="de-DE" i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0" y="4102443"/>
            <a:ext cx="8896865" cy="275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2265015"/>
            <a:ext cx="413352" cy="275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1" b="1211"/>
          <a:stretch/>
        </p:blipFill>
        <p:spPr>
          <a:xfrm>
            <a:off x="643700" y="1428560"/>
            <a:ext cx="7919266" cy="534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hteck 9"/>
          <p:cNvSpPr/>
          <p:nvPr/>
        </p:nvSpPr>
        <p:spPr>
          <a:xfrm>
            <a:off x="6102350" y="1478756"/>
            <a:ext cx="2112169" cy="15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042818" y="1453419"/>
            <a:ext cx="17302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Boden Hamburg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47" y="1428560"/>
            <a:ext cx="4617127" cy="53715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625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4000" y="482398"/>
            <a:ext cx="5122800" cy="7513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Geoportal Neuentwicklung</a:t>
            </a:r>
            <a:br>
              <a:rPr lang="de-DE" dirty="0"/>
            </a:br>
            <a:r>
              <a:rPr lang="de-DE" sz="2000" dirty="0" smtClean="0"/>
              <a:t>Die Suche - ELK-Stack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589620" y="2301503"/>
            <a:ext cx="1458686" cy="571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GeoNetwork</a:t>
            </a:r>
            <a:endParaRPr lang="de-DE" dirty="0" smtClean="0"/>
          </a:p>
          <a:p>
            <a:pPr algn="ctr"/>
            <a:r>
              <a:rPr lang="de-DE" dirty="0" smtClean="0"/>
              <a:t>GDK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744027" y="2301503"/>
            <a:ext cx="1110883" cy="571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Logstash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6" idx="3"/>
            <a:endCxn id="31" idx="1"/>
          </p:cNvCxnSpPr>
          <p:nvPr/>
        </p:nvCxnSpPr>
        <p:spPr>
          <a:xfrm>
            <a:off x="2048306" y="2587051"/>
            <a:ext cx="423941" cy="98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147" y="3340159"/>
            <a:ext cx="4581158" cy="225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4" name="Gerade Verbindung mit Pfeil 33"/>
          <p:cNvCxnSpPr>
            <a:stCxn id="9" idx="1"/>
            <a:endCxn id="31" idx="3"/>
          </p:cNvCxnSpPr>
          <p:nvPr/>
        </p:nvCxnSpPr>
        <p:spPr>
          <a:xfrm flipH="1">
            <a:off x="3360652" y="2587051"/>
            <a:ext cx="383375" cy="98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ylinder 38"/>
          <p:cNvSpPr/>
          <p:nvPr/>
        </p:nvSpPr>
        <p:spPr>
          <a:xfrm>
            <a:off x="5322626" y="2091152"/>
            <a:ext cx="1555536" cy="100162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Elasticsearch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7345879" y="2301502"/>
            <a:ext cx="933620" cy="571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Kibana</a:t>
            </a:r>
            <a:endParaRPr lang="de-DE" dirty="0"/>
          </a:p>
        </p:txBody>
      </p:sp>
      <p:cxnSp>
        <p:nvCxnSpPr>
          <p:cNvPr id="41" name="Gerade Verbindung mit Pfeil 40"/>
          <p:cNvCxnSpPr>
            <a:stCxn id="9" idx="3"/>
            <a:endCxn id="39" idx="2"/>
          </p:cNvCxnSpPr>
          <p:nvPr/>
        </p:nvCxnSpPr>
        <p:spPr>
          <a:xfrm>
            <a:off x="4854910" y="2587051"/>
            <a:ext cx="467716" cy="49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ussdiagramm: Mehrere Dokumente 30"/>
          <p:cNvSpPr/>
          <p:nvPr/>
        </p:nvSpPr>
        <p:spPr>
          <a:xfrm>
            <a:off x="2472247" y="2307647"/>
            <a:ext cx="888405" cy="57845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Data</a:t>
            </a:r>
          </a:p>
        </p:txBody>
      </p:sp>
      <p:cxnSp>
        <p:nvCxnSpPr>
          <p:cNvPr id="57" name="Gerade Verbindung mit Pfeil 56"/>
          <p:cNvCxnSpPr>
            <a:stCxn id="40" idx="1"/>
            <a:endCxn id="39" idx="4"/>
          </p:cNvCxnSpPr>
          <p:nvPr/>
        </p:nvCxnSpPr>
        <p:spPr>
          <a:xfrm flipH="1">
            <a:off x="6878162" y="2587050"/>
            <a:ext cx="467717" cy="49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/>
          <p:cNvSpPr/>
          <p:nvPr/>
        </p:nvSpPr>
        <p:spPr>
          <a:xfrm>
            <a:off x="443040" y="14579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4"/>
              </a:buClr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Elasticsearch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Logstash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Kibana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101600"/>
            <a:ext cx="9144000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58523" y="2566678"/>
            <a:ext cx="6154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990" y="2566678"/>
            <a:ext cx="1947182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4000" y="1303506"/>
            <a:ext cx="8154000" cy="457169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i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i="1" dirty="0" smtClean="0"/>
              <a:t>Welche </a:t>
            </a:r>
            <a:r>
              <a:rPr lang="de-DE" i="1" dirty="0"/>
              <a:t>technischen Lösungen werden eingesetzt (z. B. ELK-Stack</a:t>
            </a:r>
            <a:r>
              <a:rPr lang="de-DE" i="1" dirty="0" smtClean="0"/>
              <a:t>)?</a:t>
            </a:r>
          </a:p>
          <a:p>
            <a:pPr>
              <a:lnSpc>
                <a:spcPct val="150000"/>
              </a:lnSpc>
            </a:pPr>
            <a:endParaRPr lang="de-DE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i="1" dirty="0"/>
              <a:t>Welche Suchstrategie bzw. welches Konzept wird verfolgt</a:t>
            </a:r>
            <a:r>
              <a:rPr lang="de-DE" i="1" dirty="0" smtClean="0"/>
              <a:t>?</a:t>
            </a:r>
            <a:endParaRPr lang="de-DE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</a:t>
            </a:r>
            <a:r>
              <a:rPr lang="de-DE" dirty="0" smtClean="0"/>
              <a:t>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6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4000" y="1303506"/>
            <a:ext cx="8154000" cy="457169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i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i="1" dirty="0" smtClean="0"/>
              <a:t>Wie </a:t>
            </a:r>
            <a:r>
              <a:rPr lang="de-DE" i="1" dirty="0"/>
              <a:t>sieht das Interaktionskonzept aus? Wie können die Suchergebnisse anschaulich dargestellt (z. B. Daten-Dienste Koppelung</a:t>
            </a:r>
            <a:r>
              <a:rPr lang="de-DE" i="1" dirty="0" smtClean="0"/>
              <a:t>)?</a:t>
            </a:r>
          </a:p>
          <a:p>
            <a:pPr>
              <a:lnSpc>
                <a:spcPct val="150000"/>
              </a:lnSpc>
            </a:pPr>
            <a:endParaRPr lang="de-DE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i="1" dirty="0"/>
              <a:t>Welche besonderen Anforderungen existieren an die (Geodaten-)Suche des Geoportal.de?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</a:t>
            </a:r>
            <a:r>
              <a:rPr lang="de-DE" dirty="0" smtClean="0"/>
              <a:t>II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0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KG 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DAFD"/>
      </a:accent1>
      <a:accent2>
        <a:srgbClr val="FFD833"/>
      </a:accent2>
      <a:accent3>
        <a:srgbClr val="FF9900"/>
      </a:accent3>
      <a:accent4>
        <a:srgbClr val="007040"/>
      </a:accent4>
      <a:accent5>
        <a:srgbClr val="FFFFFF"/>
      </a:accent5>
      <a:accent6>
        <a:srgbClr val="DF1A15"/>
      </a:accent6>
      <a:hlink>
        <a:srgbClr val="0563C1"/>
      </a:hlink>
      <a:folHlink>
        <a:srgbClr val="B7DAFD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Vorlage_de.potx" id="{0EC08B54-28D8-445B-B5DC-114AD7FEBDE7}" vid="{2316195A-CC58-41CF-869A-0C7D71125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PPT_Vorlage_de</Template>
  <TotalTime>0</TotalTime>
  <Words>332</Words>
  <Application>Microsoft Office PowerPoint</Application>
  <PresentationFormat>Bildschirmpräsentation (4:3)</PresentationFormat>
  <Paragraphs>82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Larissa</vt:lpstr>
      <vt:lpstr>Die Suche im Geoportal.de</vt:lpstr>
      <vt:lpstr>Geoportal Neuentwicklung Die Suche – Ausgangssituation</vt:lpstr>
      <vt:lpstr>Geoportal Neuentwicklung Die Suche – Zielsetzung</vt:lpstr>
      <vt:lpstr>Geoportal Neuentwicklung Die Suche – Schnellsuche</vt:lpstr>
      <vt:lpstr>Geoportal Neuentwicklung Die Suche – Detailsuche</vt:lpstr>
      <vt:lpstr>Geoportal Neuentwicklung Die Suche - ELK-Stack</vt:lpstr>
      <vt:lpstr>PowerPoint-Präsentation</vt:lpstr>
      <vt:lpstr>Fragen I </vt:lpstr>
      <vt:lpstr>Fragen II </vt:lpstr>
      <vt:lpstr>Vielen Dank für Ihre Aufmerksamkeit!</vt:lpstr>
    </vt:vector>
  </TitlesOfParts>
  <Company>BKG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Neuentwicklung Geoportal</dc:title>
  <dc:creator>Fischer, Manuel</dc:creator>
  <cp:lastModifiedBy>Fischer, Manuel</cp:lastModifiedBy>
  <cp:revision>165</cp:revision>
  <cp:lastPrinted>2019-04-30T13:57:52Z</cp:lastPrinted>
  <dcterms:created xsi:type="dcterms:W3CDTF">2019-01-16T13:43:27Z</dcterms:created>
  <dcterms:modified xsi:type="dcterms:W3CDTF">2019-05-21T16:53:12Z</dcterms:modified>
</cp:coreProperties>
</file>